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diagrams/quickStyle3.xml" ContentType="application/vnd.openxmlformats-officedocument.drawingml.diagramStyl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diagrams/colors1.xml" ContentType="application/vnd.openxmlformats-officedocument.drawingml.diagramColors+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Default Extension="wmf" ContentType="image/x-wmf"/>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51.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5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diagrams/data1.xml" ContentType="application/vnd.openxmlformats-officedocument.drawingml.diagramData+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diagrams/colors3.xml" ContentType="application/vnd.openxmlformats-officedocument.drawingml.diagramColors+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diagrams/quickStyle2.xml" ContentType="application/vnd.openxmlformats-officedocument.drawingml.diagramStyl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layout2.xml" ContentType="application/vnd.openxmlformats-officedocument.drawingml.diagramLayout+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diagrams/data3.xml" ContentType="application/vnd.openxmlformats-officedocument.drawingml.diagramData+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notesSlides/notesSlide88.xml" ContentType="application/vnd.openxmlformats-officedocument.presentationml.notesSlide+xml"/>
  <Override PartName="/ppt/diagrams/colors2.xml" ContentType="application/vnd.openxmlformats-officedocument.drawingml.diagramColors+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2"/>
  </p:notesMasterIdLst>
  <p:sldIdLst>
    <p:sldId id="256" r:id="rId2"/>
    <p:sldId id="257" r:id="rId3"/>
    <p:sldId id="373" r:id="rId4"/>
    <p:sldId id="374" r:id="rId5"/>
    <p:sldId id="375" r:id="rId6"/>
    <p:sldId id="260" r:id="rId7"/>
    <p:sldId id="376" r:id="rId8"/>
    <p:sldId id="377" r:id="rId9"/>
    <p:sldId id="378" r:id="rId10"/>
    <p:sldId id="483" r:id="rId11"/>
    <p:sldId id="446" r:id="rId12"/>
    <p:sldId id="380" r:id="rId13"/>
    <p:sldId id="382" r:id="rId14"/>
    <p:sldId id="354" r:id="rId15"/>
    <p:sldId id="355" r:id="rId16"/>
    <p:sldId id="484" r:id="rId17"/>
    <p:sldId id="383" r:id="rId18"/>
    <p:sldId id="381" r:id="rId19"/>
    <p:sldId id="357" r:id="rId20"/>
    <p:sldId id="447" r:id="rId21"/>
    <p:sldId id="258" r:id="rId22"/>
    <p:sldId id="394" r:id="rId23"/>
    <p:sldId id="392" r:id="rId24"/>
    <p:sldId id="393" r:id="rId25"/>
    <p:sldId id="395" r:id="rId26"/>
    <p:sldId id="455" r:id="rId27"/>
    <p:sldId id="456" r:id="rId28"/>
    <p:sldId id="397" r:id="rId29"/>
    <p:sldId id="362" r:id="rId30"/>
    <p:sldId id="363" r:id="rId31"/>
    <p:sldId id="398" r:id="rId32"/>
    <p:sldId id="336" r:id="rId33"/>
    <p:sldId id="477" r:id="rId34"/>
    <p:sldId id="307" r:id="rId35"/>
    <p:sldId id="365" r:id="rId36"/>
    <p:sldId id="308" r:id="rId37"/>
    <p:sldId id="309" r:id="rId38"/>
    <p:sldId id="458" r:id="rId39"/>
    <p:sldId id="337" r:id="rId40"/>
    <p:sldId id="366" r:id="rId41"/>
    <p:sldId id="367" r:id="rId42"/>
    <p:sldId id="368" r:id="rId43"/>
    <p:sldId id="369" r:id="rId44"/>
    <p:sldId id="312" r:id="rId45"/>
    <p:sldId id="370" r:id="rId46"/>
    <p:sldId id="315" r:id="rId47"/>
    <p:sldId id="317" r:id="rId48"/>
    <p:sldId id="319" r:id="rId49"/>
    <p:sldId id="322" r:id="rId50"/>
    <p:sldId id="323" r:id="rId51"/>
    <p:sldId id="324" r:id="rId52"/>
    <p:sldId id="457" r:id="rId53"/>
    <p:sldId id="478" r:id="rId54"/>
    <p:sldId id="338" r:id="rId55"/>
    <p:sldId id="339" r:id="rId56"/>
    <p:sldId id="340" r:id="rId57"/>
    <p:sldId id="341" r:id="rId58"/>
    <p:sldId id="438" r:id="rId59"/>
    <p:sldId id="487" r:id="rId60"/>
    <p:sldId id="344" r:id="rId61"/>
    <p:sldId id="343" r:id="rId62"/>
    <p:sldId id="448" r:id="rId63"/>
    <p:sldId id="345" r:id="rId64"/>
    <p:sldId id="288" r:id="rId65"/>
    <p:sldId id="289" r:id="rId66"/>
    <p:sldId id="290" r:id="rId67"/>
    <p:sldId id="449" r:id="rId68"/>
    <p:sldId id="291" r:id="rId69"/>
    <p:sldId id="292" r:id="rId70"/>
    <p:sldId id="293" r:id="rId71"/>
    <p:sldId id="294" r:id="rId72"/>
    <p:sldId id="295" r:id="rId73"/>
    <p:sldId id="296" r:id="rId74"/>
    <p:sldId id="297" r:id="rId75"/>
    <p:sldId id="298" r:id="rId76"/>
    <p:sldId id="299" r:id="rId77"/>
    <p:sldId id="300" r:id="rId78"/>
    <p:sldId id="450" r:id="rId79"/>
    <p:sldId id="266" r:id="rId80"/>
    <p:sldId id="415" r:id="rId81"/>
    <p:sldId id="416" r:id="rId82"/>
    <p:sldId id="417" r:id="rId83"/>
    <p:sldId id="418" r:id="rId84"/>
    <p:sldId id="419" r:id="rId85"/>
    <p:sldId id="480" r:id="rId86"/>
    <p:sldId id="267" r:id="rId87"/>
    <p:sldId id="268" r:id="rId88"/>
    <p:sldId id="269" r:id="rId89"/>
    <p:sldId id="270" r:id="rId90"/>
    <p:sldId id="271" r:id="rId91"/>
    <p:sldId id="272" r:id="rId92"/>
    <p:sldId id="273" r:id="rId93"/>
    <p:sldId id="274" r:id="rId94"/>
    <p:sldId id="275" r:id="rId95"/>
    <p:sldId id="276" r:id="rId96"/>
    <p:sldId id="277" r:id="rId97"/>
    <p:sldId id="279" r:id="rId98"/>
    <p:sldId id="280" r:id="rId99"/>
    <p:sldId id="282" r:id="rId100"/>
    <p:sldId id="283" r:id="rId101"/>
    <p:sldId id="284" r:id="rId102"/>
    <p:sldId id="285" r:id="rId103"/>
    <p:sldId id="286" r:id="rId104"/>
    <p:sldId id="352" r:id="rId105"/>
    <p:sldId id="360" r:id="rId106"/>
    <p:sldId id="451" r:id="rId107"/>
    <p:sldId id="347" r:id="rId108"/>
    <p:sldId id="359" r:id="rId109"/>
    <p:sldId id="371" r:id="rId110"/>
    <p:sldId id="399" r:id="rId111"/>
    <p:sldId id="372" r:id="rId112"/>
    <p:sldId id="429" r:id="rId113"/>
    <p:sldId id="430" r:id="rId114"/>
    <p:sldId id="431" r:id="rId115"/>
    <p:sldId id="432" r:id="rId116"/>
    <p:sldId id="433" r:id="rId117"/>
    <p:sldId id="434" r:id="rId118"/>
    <p:sldId id="436" r:id="rId119"/>
    <p:sldId id="437" r:id="rId120"/>
    <p:sldId id="435" r:id="rId121"/>
    <p:sldId id="452" r:id="rId122"/>
    <p:sldId id="348" r:id="rId123"/>
    <p:sldId id="439" r:id="rId124"/>
    <p:sldId id="387" r:id="rId125"/>
    <p:sldId id="388" r:id="rId126"/>
    <p:sldId id="422" r:id="rId127"/>
    <p:sldId id="390" r:id="rId128"/>
    <p:sldId id="391" r:id="rId129"/>
    <p:sldId id="413" r:id="rId130"/>
    <p:sldId id="443" r:id="rId131"/>
    <p:sldId id="444" r:id="rId132"/>
    <p:sldId id="445" r:id="rId133"/>
    <p:sldId id="453" r:id="rId134"/>
    <p:sldId id="349" r:id="rId135"/>
    <p:sldId id="428" r:id="rId136"/>
    <p:sldId id="488" r:id="rId137"/>
    <p:sldId id="485" r:id="rId138"/>
    <p:sldId id="486" r:id="rId139"/>
    <p:sldId id="454" r:id="rId140"/>
    <p:sldId id="350" r:id="rId141"/>
    <p:sldId id="440" r:id="rId142"/>
    <p:sldId id="461" r:id="rId143"/>
    <p:sldId id="462" r:id="rId144"/>
    <p:sldId id="465" r:id="rId145"/>
    <p:sldId id="466" r:id="rId146"/>
    <p:sldId id="467" r:id="rId147"/>
    <p:sldId id="463" r:id="rId148"/>
    <p:sldId id="464" r:id="rId149"/>
    <p:sldId id="427" r:id="rId150"/>
    <p:sldId id="426" r:id="rId151"/>
    <p:sldId id="468" r:id="rId152"/>
    <p:sldId id="469" r:id="rId153"/>
    <p:sldId id="470" r:id="rId154"/>
    <p:sldId id="471" r:id="rId155"/>
    <p:sldId id="472" r:id="rId156"/>
    <p:sldId id="459" r:id="rId157"/>
    <p:sldId id="473" r:id="rId158"/>
    <p:sldId id="474" r:id="rId159"/>
    <p:sldId id="475" r:id="rId160"/>
    <p:sldId id="287" r:id="rId1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3281" autoAdjust="0"/>
    <p:restoredTop sz="94709" autoAdjust="0"/>
  </p:normalViewPr>
  <p:slideViewPr>
    <p:cSldViewPr>
      <p:cViewPr>
        <p:scale>
          <a:sx n="71" d="100"/>
          <a:sy n="71" d="100"/>
        </p:scale>
        <p:origin x="-25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4874"/>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329057-35D8-4401-A385-60412627DCAB}" type="doc">
      <dgm:prSet loTypeId="urn:microsoft.com/office/officeart/2005/8/layout/cycle6" loCatId="cycle" qsTypeId="urn:microsoft.com/office/officeart/2005/8/quickstyle/simple1" qsCatId="simple" csTypeId="urn:microsoft.com/office/officeart/2005/8/colors/colorful5" csCatId="colorful" phldr="1"/>
      <dgm:spPr/>
      <dgm:t>
        <a:bodyPr/>
        <a:lstStyle/>
        <a:p>
          <a:endParaRPr lang="en-US"/>
        </a:p>
      </dgm:t>
    </dgm:pt>
    <dgm:pt modelId="{DEECD66D-6E99-4D9B-A837-DDDA5F753717}">
      <dgm:prSet phldrT="[Text]"/>
      <dgm:spPr/>
      <dgm:t>
        <a:bodyPr/>
        <a:lstStyle/>
        <a:p>
          <a:r>
            <a:rPr lang="en-US" dirty="0" smtClean="0"/>
            <a:t>Greeting</a:t>
          </a:r>
          <a:endParaRPr lang="en-US" dirty="0"/>
        </a:p>
      </dgm:t>
    </dgm:pt>
    <dgm:pt modelId="{1B04E440-55EB-43BF-86C2-4FA0CDB5B9EA}" type="parTrans" cxnId="{74BEA434-FB40-4BD0-AF31-B7C8F9FC5A08}">
      <dgm:prSet/>
      <dgm:spPr/>
      <dgm:t>
        <a:bodyPr/>
        <a:lstStyle/>
        <a:p>
          <a:endParaRPr lang="en-US"/>
        </a:p>
      </dgm:t>
    </dgm:pt>
    <dgm:pt modelId="{9E3E5559-2757-458D-B1C4-B90379426E4A}" type="sibTrans" cxnId="{74BEA434-FB40-4BD0-AF31-B7C8F9FC5A08}">
      <dgm:prSet/>
      <dgm:spPr/>
      <dgm:t>
        <a:bodyPr/>
        <a:lstStyle/>
        <a:p>
          <a:endParaRPr lang="en-US" dirty="0"/>
        </a:p>
      </dgm:t>
    </dgm:pt>
    <dgm:pt modelId="{A5C043D2-359A-4D12-B234-BCB11F079A13}">
      <dgm:prSet phldrT="[Text]"/>
      <dgm:spPr/>
      <dgm:t>
        <a:bodyPr/>
        <a:lstStyle/>
        <a:p>
          <a:r>
            <a:rPr lang="en-US" dirty="0" smtClean="0"/>
            <a:t>Order Taking</a:t>
          </a:r>
          <a:endParaRPr lang="en-US" dirty="0"/>
        </a:p>
      </dgm:t>
    </dgm:pt>
    <dgm:pt modelId="{ED680283-B685-4C9E-8736-58AA53F8C11C}" type="parTrans" cxnId="{F67E097A-98E1-428D-AE90-574D8925C96D}">
      <dgm:prSet/>
      <dgm:spPr/>
      <dgm:t>
        <a:bodyPr/>
        <a:lstStyle/>
        <a:p>
          <a:endParaRPr lang="en-US"/>
        </a:p>
      </dgm:t>
    </dgm:pt>
    <dgm:pt modelId="{50B248AE-17D4-46B4-B3BA-3C19450F0D53}" type="sibTrans" cxnId="{F67E097A-98E1-428D-AE90-574D8925C96D}">
      <dgm:prSet/>
      <dgm:spPr/>
      <dgm:t>
        <a:bodyPr/>
        <a:lstStyle/>
        <a:p>
          <a:endParaRPr lang="en-US" dirty="0"/>
        </a:p>
      </dgm:t>
    </dgm:pt>
    <dgm:pt modelId="{EF7BA6D0-BF41-4BCD-8D0C-EF256E6C452E}">
      <dgm:prSet phldrT="[Text]"/>
      <dgm:spPr/>
      <dgm:t>
        <a:bodyPr/>
        <a:lstStyle/>
        <a:p>
          <a:r>
            <a:rPr lang="en-US" dirty="0" smtClean="0"/>
            <a:t>Service</a:t>
          </a:r>
          <a:endParaRPr lang="en-US" dirty="0"/>
        </a:p>
      </dgm:t>
    </dgm:pt>
    <dgm:pt modelId="{28CFDA9D-5EA2-45CE-BD0E-6B924650E159}" type="parTrans" cxnId="{44CEEFD3-ED27-422B-9FED-2E20CC4EBBAB}">
      <dgm:prSet/>
      <dgm:spPr/>
      <dgm:t>
        <a:bodyPr/>
        <a:lstStyle/>
        <a:p>
          <a:endParaRPr lang="en-US"/>
        </a:p>
      </dgm:t>
    </dgm:pt>
    <dgm:pt modelId="{F7397E3D-DF68-4EF1-BA20-EB5E752A4E0B}" type="sibTrans" cxnId="{44CEEFD3-ED27-422B-9FED-2E20CC4EBBAB}">
      <dgm:prSet/>
      <dgm:spPr/>
      <dgm:t>
        <a:bodyPr/>
        <a:lstStyle/>
        <a:p>
          <a:endParaRPr lang="en-US" dirty="0"/>
        </a:p>
      </dgm:t>
    </dgm:pt>
    <dgm:pt modelId="{430988F7-D5F0-42DB-8618-46099CDA2C90}">
      <dgm:prSet phldrT="[Text]"/>
      <dgm:spPr/>
      <dgm:t>
        <a:bodyPr/>
        <a:lstStyle/>
        <a:p>
          <a:r>
            <a:rPr lang="en-US" dirty="0" smtClean="0"/>
            <a:t>Billing</a:t>
          </a:r>
          <a:endParaRPr lang="en-US" dirty="0"/>
        </a:p>
      </dgm:t>
    </dgm:pt>
    <dgm:pt modelId="{402DD31C-DEFC-4662-9D4B-36C84774F2D8}" type="parTrans" cxnId="{F12817B1-E601-44E1-9A78-7E7B844F36F9}">
      <dgm:prSet/>
      <dgm:spPr/>
      <dgm:t>
        <a:bodyPr/>
        <a:lstStyle/>
        <a:p>
          <a:endParaRPr lang="en-US"/>
        </a:p>
      </dgm:t>
    </dgm:pt>
    <dgm:pt modelId="{983891DC-6F7C-419D-B9FD-EA890C695977}" type="sibTrans" cxnId="{F12817B1-E601-44E1-9A78-7E7B844F36F9}">
      <dgm:prSet/>
      <dgm:spPr/>
      <dgm:t>
        <a:bodyPr/>
        <a:lstStyle/>
        <a:p>
          <a:endParaRPr lang="en-US" dirty="0"/>
        </a:p>
      </dgm:t>
    </dgm:pt>
    <dgm:pt modelId="{61122E98-DFE7-49EB-9A5B-AE2E90ABD743}">
      <dgm:prSet phldrT="[Text]"/>
      <dgm:spPr/>
      <dgm:t>
        <a:bodyPr/>
        <a:lstStyle/>
        <a:p>
          <a:r>
            <a:rPr lang="en-US" dirty="0" smtClean="0"/>
            <a:t>Farewell</a:t>
          </a:r>
          <a:endParaRPr lang="en-US" dirty="0"/>
        </a:p>
      </dgm:t>
    </dgm:pt>
    <dgm:pt modelId="{80F7F086-2590-4CFF-A4E4-A741732D173E}" type="parTrans" cxnId="{C6571F31-0A53-4F0E-B892-6330924B49AF}">
      <dgm:prSet/>
      <dgm:spPr/>
      <dgm:t>
        <a:bodyPr/>
        <a:lstStyle/>
        <a:p>
          <a:endParaRPr lang="en-US"/>
        </a:p>
      </dgm:t>
    </dgm:pt>
    <dgm:pt modelId="{12BC35A9-6F46-4E20-A4D4-BB5A84930FCA}" type="sibTrans" cxnId="{C6571F31-0A53-4F0E-B892-6330924B49AF}">
      <dgm:prSet/>
      <dgm:spPr/>
      <dgm:t>
        <a:bodyPr/>
        <a:lstStyle/>
        <a:p>
          <a:endParaRPr lang="en-US" dirty="0"/>
        </a:p>
      </dgm:t>
    </dgm:pt>
    <dgm:pt modelId="{2112C609-F9C2-4083-B342-A7B2D4A9231B}" type="pres">
      <dgm:prSet presAssocID="{C4329057-35D8-4401-A385-60412627DCAB}" presName="cycle" presStyleCnt="0">
        <dgm:presLayoutVars>
          <dgm:dir/>
          <dgm:resizeHandles val="exact"/>
        </dgm:presLayoutVars>
      </dgm:prSet>
      <dgm:spPr/>
      <dgm:t>
        <a:bodyPr/>
        <a:lstStyle/>
        <a:p>
          <a:endParaRPr lang="en-US"/>
        </a:p>
      </dgm:t>
    </dgm:pt>
    <dgm:pt modelId="{A093BCC1-0C1B-4230-B5D5-8EA9A0C599DA}" type="pres">
      <dgm:prSet presAssocID="{DEECD66D-6E99-4D9B-A837-DDDA5F753717}" presName="node" presStyleLbl="node1" presStyleIdx="0" presStyleCnt="5">
        <dgm:presLayoutVars>
          <dgm:bulletEnabled val="1"/>
        </dgm:presLayoutVars>
      </dgm:prSet>
      <dgm:spPr/>
      <dgm:t>
        <a:bodyPr/>
        <a:lstStyle/>
        <a:p>
          <a:endParaRPr lang="en-US"/>
        </a:p>
      </dgm:t>
    </dgm:pt>
    <dgm:pt modelId="{33723D90-4CF7-44C1-8068-DCB10A1B7323}" type="pres">
      <dgm:prSet presAssocID="{DEECD66D-6E99-4D9B-A837-DDDA5F753717}" presName="spNode" presStyleCnt="0"/>
      <dgm:spPr/>
    </dgm:pt>
    <dgm:pt modelId="{CCF98345-94D7-4427-84B2-210628DC3455}" type="pres">
      <dgm:prSet presAssocID="{9E3E5559-2757-458D-B1C4-B90379426E4A}" presName="sibTrans" presStyleLbl="sibTrans1D1" presStyleIdx="0" presStyleCnt="5"/>
      <dgm:spPr/>
      <dgm:t>
        <a:bodyPr/>
        <a:lstStyle/>
        <a:p>
          <a:endParaRPr lang="en-US"/>
        </a:p>
      </dgm:t>
    </dgm:pt>
    <dgm:pt modelId="{7F47163C-E13C-4E3B-BC24-83F20579EFEC}" type="pres">
      <dgm:prSet presAssocID="{A5C043D2-359A-4D12-B234-BCB11F079A13}" presName="node" presStyleLbl="node1" presStyleIdx="1" presStyleCnt="5">
        <dgm:presLayoutVars>
          <dgm:bulletEnabled val="1"/>
        </dgm:presLayoutVars>
      </dgm:prSet>
      <dgm:spPr/>
      <dgm:t>
        <a:bodyPr/>
        <a:lstStyle/>
        <a:p>
          <a:endParaRPr lang="en-US"/>
        </a:p>
      </dgm:t>
    </dgm:pt>
    <dgm:pt modelId="{489B8DCA-9AF6-43DD-9A50-6E967EABF8BF}" type="pres">
      <dgm:prSet presAssocID="{A5C043D2-359A-4D12-B234-BCB11F079A13}" presName="spNode" presStyleCnt="0"/>
      <dgm:spPr/>
    </dgm:pt>
    <dgm:pt modelId="{E2D9DF5D-E763-4FE9-951E-75513CAAED23}" type="pres">
      <dgm:prSet presAssocID="{50B248AE-17D4-46B4-B3BA-3C19450F0D53}" presName="sibTrans" presStyleLbl="sibTrans1D1" presStyleIdx="1" presStyleCnt="5"/>
      <dgm:spPr/>
      <dgm:t>
        <a:bodyPr/>
        <a:lstStyle/>
        <a:p>
          <a:endParaRPr lang="en-US"/>
        </a:p>
      </dgm:t>
    </dgm:pt>
    <dgm:pt modelId="{51DF0C94-53B3-45B1-B9D4-480CC2A71F4C}" type="pres">
      <dgm:prSet presAssocID="{EF7BA6D0-BF41-4BCD-8D0C-EF256E6C452E}" presName="node" presStyleLbl="node1" presStyleIdx="2" presStyleCnt="5">
        <dgm:presLayoutVars>
          <dgm:bulletEnabled val="1"/>
        </dgm:presLayoutVars>
      </dgm:prSet>
      <dgm:spPr/>
      <dgm:t>
        <a:bodyPr/>
        <a:lstStyle/>
        <a:p>
          <a:endParaRPr lang="en-US"/>
        </a:p>
      </dgm:t>
    </dgm:pt>
    <dgm:pt modelId="{AD1DFF1D-52D9-4D39-A66F-1548F4512AD9}" type="pres">
      <dgm:prSet presAssocID="{EF7BA6D0-BF41-4BCD-8D0C-EF256E6C452E}" presName="spNode" presStyleCnt="0"/>
      <dgm:spPr/>
    </dgm:pt>
    <dgm:pt modelId="{3B7DB393-E1DE-4062-ADF7-A126C75BBE62}" type="pres">
      <dgm:prSet presAssocID="{F7397E3D-DF68-4EF1-BA20-EB5E752A4E0B}" presName="sibTrans" presStyleLbl="sibTrans1D1" presStyleIdx="2" presStyleCnt="5"/>
      <dgm:spPr/>
      <dgm:t>
        <a:bodyPr/>
        <a:lstStyle/>
        <a:p>
          <a:endParaRPr lang="en-US"/>
        </a:p>
      </dgm:t>
    </dgm:pt>
    <dgm:pt modelId="{3A95A654-2479-455E-B5B6-5C8F21A82320}" type="pres">
      <dgm:prSet presAssocID="{430988F7-D5F0-42DB-8618-46099CDA2C90}" presName="node" presStyleLbl="node1" presStyleIdx="3" presStyleCnt="5">
        <dgm:presLayoutVars>
          <dgm:bulletEnabled val="1"/>
        </dgm:presLayoutVars>
      </dgm:prSet>
      <dgm:spPr/>
      <dgm:t>
        <a:bodyPr/>
        <a:lstStyle/>
        <a:p>
          <a:endParaRPr lang="en-US"/>
        </a:p>
      </dgm:t>
    </dgm:pt>
    <dgm:pt modelId="{53AC7CBE-74BE-4A90-9140-29952F2DBBC3}" type="pres">
      <dgm:prSet presAssocID="{430988F7-D5F0-42DB-8618-46099CDA2C90}" presName="spNode" presStyleCnt="0"/>
      <dgm:spPr/>
    </dgm:pt>
    <dgm:pt modelId="{6D33D6FC-6626-475D-99C3-D3E845DD5F0E}" type="pres">
      <dgm:prSet presAssocID="{983891DC-6F7C-419D-B9FD-EA890C695977}" presName="sibTrans" presStyleLbl="sibTrans1D1" presStyleIdx="3" presStyleCnt="5"/>
      <dgm:spPr/>
      <dgm:t>
        <a:bodyPr/>
        <a:lstStyle/>
        <a:p>
          <a:endParaRPr lang="en-US"/>
        </a:p>
      </dgm:t>
    </dgm:pt>
    <dgm:pt modelId="{A7598251-4A7F-40E4-8842-424F1F2D5A7D}" type="pres">
      <dgm:prSet presAssocID="{61122E98-DFE7-49EB-9A5B-AE2E90ABD743}" presName="node" presStyleLbl="node1" presStyleIdx="4" presStyleCnt="5">
        <dgm:presLayoutVars>
          <dgm:bulletEnabled val="1"/>
        </dgm:presLayoutVars>
      </dgm:prSet>
      <dgm:spPr/>
      <dgm:t>
        <a:bodyPr/>
        <a:lstStyle/>
        <a:p>
          <a:endParaRPr lang="en-US"/>
        </a:p>
      </dgm:t>
    </dgm:pt>
    <dgm:pt modelId="{7C486A21-0868-434E-943F-592D60F731F6}" type="pres">
      <dgm:prSet presAssocID="{61122E98-DFE7-49EB-9A5B-AE2E90ABD743}" presName="spNode" presStyleCnt="0"/>
      <dgm:spPr/>
    </dgm:pt>
    <dgm:pt modelId="{42B60C82-C9DD-4327-BF7D-E84D8158FB06}" type="pres">
      <dgm:prSet presAssocID="{12BC35A9-6F46-4E20-A4D4-BB5A84930FCA}" presName="sibTrans" presStyleLbl="sibTrans1D1" presStyleIdx="4" presStyleCnt="5"/>
      <dgm:spPr/>
      <dgm:t>
        <a:bodyPr/>
        <a:lstStyle/>
        <a:p>
          <a:endParaRPr lang="en-US"/>
        </a:p>
      </dgm:t>
    </dgm:pt>
  </dgm:ptLst>
  <dgm:cxnLst>
    <dgm:cxn modelId="{D18F59A3-507B-47EF-AB37-A75EBEDEC8D7}" type="presOf" srcId="{EF7BA6D0-BF41-4BCD-8D0C-EF256E6C452E}" destId="{51DF0C94-53B3-45B1-B9D4-480CC2A71F4C}" srcOrd="0" destOrd="0" presId="urn:microsoft.com/office/officeart/2005/8/layout/cycle6"/>
    <dgm:cxn modelId="{57D42A21-7BE5-42EA-A428-24AD21EDFDFC}" type="presOf" srcId="{50B248AE-17D4-46B4-B3BA-3C19450F0D53}" destId="{E2D9DF5D-E763-4FE9-951E-75513CAAED23}" srcOrd="0" destOrd="0" presId="urn:microsoft.com/office/officeart/2005/8/layout/cycle6"/>
    <dgm:cxn modelId="{A92DE1B9-B7B1-4749-8DED-20B96E37A236}" type="presOf" srcId="{61122E98-DFE7-49EB-9A5B-AE2E90ABD743}" destId="{A7598251-4A7F-40E4-8842-424F1F2D5A7D}" srcOrd="0" destOrd="0" presId="urn:microsoft.com/office/officeart/2005/8/layout/cycle6"/>
    <dgm:cxn modelId="{7916A05D-753E-4667-9730-4BB14F24A818}" type="presOf" srcId="{983891DC-6F7C-419D-B9FD-EA890C695977}" destId="{6D33D6FC-6626-475D-99C3-D3E845DD5F0E}" srcOrd="0" destOrd="0" presId="urn:microsoft.com/office/officeart/2005/8/layout/cycle6"/>
    <dgm:cxn modelId="{F167B0F6-83D7-4B34-92A3-4F44C76561DD}" type="presOf" srcId="{430988F7-D5F0-42DB-8618-46099CDA2C90}" destId="{3A95A654-2479-455E-B5B6-5C8F21A82320}" srcOrd="0" destOrd="0" presId="urn:microsoft.com/office/officeart/2005/8/layout/cycle6"/>
    <dgm:cxn modelId="{C6571F31-0A53-4F0E-B892-6330924B49AF}" srcId="{C4329057-35D8-4401-A385-60412627DCAB}" destId="{61122E98-DFE7-49EB-9A5B-AE2E90ABD743}" srcOrd="4" destOrd="0" parTransId="{80F7F086-2590-4CFF-A4E4-A741732D173E}" sibTransId="{12BC35A9-6F46-4E20-A4D4-BB5A84930FCA}"/>
    <dgm:cxn modelId="{44CEEFD3-ED27-422B-9FED-2E20CC4EBBAB}" srcId="{C4329057-35D8-4401-A385-60412627DCAB}" destId="{EF7BA6D0-BF41-4BCD-8D0C-EF256E6C452E}" srcOrd="2" destOrd="0" parTransId="{28CFDA9D-5EA2-45CE-BD0E-6B924650E159}" sibTransId="{F7397E3D-DF68-4EF1-BA20-EB5E752A4E0B}"/>
    <dgm:cxn modelId="{81744C44-59D5-4FE0-8BB9-8262047730E5}" type="presOf" srcId="{12BC35A9-6F46-4E20-A4D4-BB5A84930FCA}" destId="{42B60C82-C9DD-4327-BF7D-E84D8158FB06}" srcOrd="0" destOrd="0" presId="urn:microsoft.com/office/officeart/2005/8/layout/cycle6"/>
    <dgm:cxn modelId="{F67E097A-98E1-428D-AE90-574D8925C96D}" srcId="{C4329057-35D8-4401-A385-60412627DCAB}" destId="{A5C043D2-359A-4D12-B234-BCB11F079A13}" srcOrd="1" destOrd="0" parTransId="{ED680283-B685-4C9E-8736-58AA53F8C11C}" sibTransId="{50B248AE-17D4-46B4-B3BA-3C19450F0D53}"/>
    <dgm:cxn modelId="{F12817B1-E601-44E1-9A78-7E7B844F36F9}" srcId="{C4329057-35D8-4401-A385-60412627DCAB}" destId="{430988F7-D5F0-42DB-8618-46099CDA2C90}" srcOrd="3" destOrd="0" parTransId="{402DD31C-DEFC-4662-9D4B-36C84774F2D8}" sibTransId="{983891DC-6F7C-419D-B9FD-EA890C695977}"/>
    <dgm:cxn modelId="{1104823E-3E55-4007-8C9B-BCA096C7331D}" type="presOf" srcId="{DEECD66D-6E99-4D9B-A837-DDDA5F753717}" destId="{A093BCC1-0C1B-4230-B5D5-8EA9A0C599DA}" srcOrd="0" destOrd="0" presId="urn:microsoft.com/office/officeart/2005/8/layout/cycle6"/>
    <dgm:cxn modelId="{C4DDAEE9-0302-48B6-B63C-0B22C7FF4C56}" type="presOf" srcId="{9E3E5559-2757-458D-B1C4-B90379426E4A}" destId="{CCF98345-94D7-4427-84B2-210628DC3455}" srcOrd="0" destOrd="0" presId="urn:microsoft.com/office/officeart/2005/8/layout/cycle6"/>
    <dgm:cxn modelId="{44453EA3-B383-4974-BB93-973FCF42E907}" type="presOf" srcId="{C4329057-35D8-4401-A385-60412627DCAB}" destId="{2112C609-F9C2-4083-B342-A7B2D4A9231B}" srcOrd="0" destOrd="0" presId="urn:microsoft.com/office/officeart/2005/8/layout/cycle6"/>
    <dgm:cxn modelId="{74BEA434-FB40-4BD0-AF31-B7C8F9FC5A08}" srcId="{C4329057-35D8-4401-A385-60412627DCAB}" destId="{DEECD66D-6E99-4D9B-A837-DDDA5F753717}" srcOrd="0" destOrd="0" parTransId="{1B04E440-55EB-43BF-86C2-4FA0CDB5B9EA}" sibTransId="{9E3E5559-2757-458D-B1C4-B90379426E4A}"/>
    <dgm:cxn modelId="{2FC607F5-28CE-4D13-964A-CF1F4EAFB554}" type="presOf" srcId="{A5C043D2-359A-4D12-B234-BCB11F079A13}" destId="{7F47163C-E13C-4E3B-BC24-83F20579EFEC}" srcOrd="0" destOrd="0" presId="urn:microsoft.com/office/officeart/2005/8/layout/cycle6"/>
    <dgm:cxn modelId="{4CF02244-DA94-4123-925C-F504F48143CD}" type="presOf" srcId="{F7397E3D-DF68-4EF1-BA20-EB5E752A4E0B}" destId="{3B7DB393-E1DE-4062-ADF7-A126C75BBE62}" srcOrd="0" destOrd="0" presId="urn:microsoft.com/office/officeart/2005/8/layout/cycle6"/>
    <dgm:cxn modelId="{5BF71FE0-D6F0-421B-B078-C01ECC8C20BB}" type="presParOf" srcId="{2112C609-F9C2-4083-B342-A7B2D4A9231B}" destId="{A093BCC1-0C1B-4230-B5D5-8EA9A0C599DA}" srcOrd="0" destOrd="0" presId="urn:microsoft.com/office/officeart/2005/8/layout/cycle6"/>
    <dgm:cxn modelId="{7E8262BB-897A-4F16-94C3-6C1734F0A06D}" type="presParOf" srcId="{2112C609-F9C2-4083-B342-A7B2D4A9231B}" destId="{33723D90-4CF7-44C1-8068-DCB10A1B7323}" srcOrd="1" destOrd="0" presId="urn:microsoft.com/office/officeart/2005/8/layout/cycle6"/>
    <dgm:cxn modelId="{E2CF7A04-EB4D-4DBB-BC74-44B43F4596FE}" type="presParOf" srcId="{2112C609-F9C2-4083-B342-A7B2D4A9231B}" destId="{CCF98345-94D7-4427-84B2-210628DC3455}" srcOrd="2" destOrd="0" presId="urn:microsoft.com/office/officeart/2005/8/layout/cycle6"/>
    <dgm:cxn modelId="{DD88A0D5-54B0-420A-BFE5-8C2FCE7D7C0B}" type="presParOf" srcId="{2112C609-F9C2-4083-B342-A7B2D4A9231B}" destId="{7F47163C-E13C-4E3B-BC24-83F20579EFEC}" srcOrd="3" destOrd="0" presId="urn:microsoft.com/office/officeart/2005/8/layout/cycle6"/>
    <dgm:cxn modelId="{8DFB24B2-6867-4B4A-A639-35D361101326}" type="presParOf" srcId="{2112C609-F9C2-4083-B342-A7B2D4A9231B}" destId="{489B8DCA-9AF6-43DD-9A50-6E967EABF8BF}" srcOrd="4" destOrd="0" presId="urn:microsoft.com/office/officeart/2005/8/layout/cycle6"/>
    <dgm:cxn modelId="{96031F5D-B778-4E66-9DB2-EF4A73AB91D6}" type="presParOf" srcId="{2112C609-F9C2-4083-B342-A7B2D4A9231B}" destId="{E2D9DF5D-E763-4FE9-951E-75513CAAED23}" srcOrd="5" destOrd="0" presId="urn:microsoft.com/office/officeart/2005/8/layout/cycle6"/>
    <dgm:cxn modelId="{B3BCBACD-7D2F-41E0-B131-3A20D95C398B}" type="presParOf" srcId="{2112C609-F9C2-4083-B342-A7B2D4A9231B}" destId="{51DF0C94-53B3-45B1-B9D4-480CC2A71F4C}" srcOrd="6" destOrd="0" presId="urn:microsoft.com/office/officeart/2005/8/layout/cycle6"/>
    <dgm:cxn modelId="{1A624710-761D-4430-B633-6743DFCD9056}" type="presParOf" srcId="{2112C609-F9C2-4083-B342-A7B2D4A9231B}" destId="{AD1DFF1D-52D9-4D39-A66F-1548F4512AD9}" srcOrd="7" destOrd="0" presId="urn:microsoft.com/office/officeart/2005/8/layout/cycle6"/>
    <dgm:cxn modelId="{117E7B49-55F6-4634-B7FD-8537871C48FC}" type="presParOf" srcId="{2112C609-F9C2-4083-B342-A7B2D4A9231B}" destId="{3B7DB393-E1DE-4062-ADF7-A126C75BBE62}" srcOrd="8" destOrd="0" presId="urn:microsoft.com/office/officeart/2005/8/layout/cycle6"/>
    <dgm:cxn modelId="{2FC0A833-60FD-4C03-AE0D-47597159F412}" type="presParOf" srcId="{2112C609-F9C2-4083-B342-A7B2D4A9231B}" destId="{3A95A654-2479-455E-B5B6-5C8F21A82320}" srcOrd="9" destOrd="0" presId="urn:microsoft.com/office/officeart/2005/8/layout/cycle6"/>
    <dgm:cxn modelId="{6F8F0A83-DF1B-4C0B-9978-43488B622CC4}" type="presParOf" srcId="{2112C609-F9C2-4083-B342-A7B2D4A9231B}" destId="{53AC7CBE-74BE-4A90-9140-29952F2DBBC3}" srcOrd="10" destOrd="0" presId="urn:microsoft.com/office/officeart/2005/8/layout/cycle6"/>
    <dgm:cxn modelId="{BD1EB7DB-1FE7-4E1A-BB6C-844701B8F466}" type="presParOf" srcId="{2112C609-F9C2-4083-B342-A7B2D4A9231B}" destId="{6D33D6FC-6626-475D-99C3-D3E845DD5F0E}" srcOrd="11" destOrd="0" presId="urn:microsoft.com/office/officeart/2005/8/layout/cycle6"/>
    <dgm:cxn modelId="{F67E5C4C-E245-43D3-8148-BA2989206797}" type="presParOf" srcId="{2112C609-F9C2-4083-B342-A7B2D4A9231B}" destId="{A7598251-4A7F-40E4-8842-424F1F2D5A7D}" srcOrd="12" destOrd="0" presId="urn:microsoft.com/office/officeart/2005/8/layout/cycle6"/>
    <dgm:cxn modelId="{7FA37B59-1865-4A48-91B4-A5A58CB4EB86}" type="presParOf" srcId="{2112C609-F9C2-4083-B342-A7B2D4A9231B}" destId="{7C486A21-0868-434E-943F-592D60F731F6}" srcOrd="13" destOrd="0" presId="urn:microsoft.com/office/officeart/2005/8/layout/cycle6"/>
    <dgm:cxn modelId="{DE2935B0-3E88-4CBE-B28D-F629AFFF3EBB}" type="presParOf" srcId="{2112C609-F9C2-4083-B342-A7B2D4A9231B}" destId="{42B60C82-C9DD-4327-BF7D-E84D8158FB06}" srcOrd="14" destOrd="0" presId="urn:microsoft.com/office/officeart/2005/8/layout/cycle6"/>
  </dgm:cxnLst>
  <dgm:bg/>
  <dgm:whole/>
</dgm:dataModel>
</file>

<file path=ppt/diagrams/data2.xml><?xml version="1.0" encoding="utf-8"?>
<dgm:dataModel xmlns:dgm="http://schemas.openxmlformats.org/drawingml/2006/diagram" xmlns:a="http://schemas.openxmlformats.org/drawingml/2006/main">
  <dgm:ptLst>
    <dgm:pt modelId="{2C261AD2-1195-4079-8D75-F36B069E9E48}"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0EFA7D14-3E1F-4C4A-8D2C-4F4F10049717}">
      <dgm:prSet phldrT="[Text]" custT="1"/>
      <dgm:spPr/>
      <dgm:t>
        <a:bodyPr/>
        <a:lstStyle/>
        <a:p>
          <a:r>
            <a:rPr lang="en-US" sz="2000" dirty="0" smtClean="0">
              <a:latin typeface="Gill Sans MT" pitchFamily="34" charset="0"/>
            </a:rPr>
            <a:t>Acknowledge &amp; Seat (30 Sec)</a:t>
          </a:r>
          <a:endParaRPr lang="en-US" sz="2000" dirty="0">
            <a:latin typeface="Gill Sans MT" pitchFamily="34" charset="0"/>
          </a:endParaRPr>
        </a:p>
      </dgm:t>
    </dgm:pt>
    <dgm:pt modelId="{446D0EF3-E34E-46C9-9A40-7DEA511A901D}" type="parTrans" cxnId="{0B363466-626F-41EF-BD37-2817AF1EA431}">
      <dgm:prSet/>
      <dgm:spPr/>
      <dgm:t>
        <a:bodyPr/>
        <a:lstStyle/>
        <a:p>
          <a:endParaRPr lang="en-US"/>
        </a:p>
      </dgm:t>
    </dgm:pt>
    <dgm:pt modelId="{2328DB5A-7356-4C29-94BD-9512A112DEB4}" type="sibTrans" cxnId="{0B363466-626F-41EF-BD37-2817AF1EA431}">
      <dgm:prSet/>
      <dgm:spPr/>
      <dgm:t>
        <a:bodyPr/>
        <a:lstStyle/>
        <a:p>
          <a:endParaRPr lang="en-US" sz="2000" dirty="0">
            <a:latin typeface="Gill Sans MT" pitchFamily="34" charset="0"/>
          </a:endParaRPr>
        </a:p>
      </dgm:t>
    </dgm:pt>
    <dgm:pt modelId="{A5B1C3EC-DE9F-491F-8ED2-615A61B5B900}">
      <dgm:prSet phldrT="[Text]" custT="1"/>
      <dgm:spPr/>
      <dgm:t>
        <a:bodyPr/>
        <a:lstStyle/>
        <a:p>
          <a:r>
            <a:rPr lang="en-US" sz="2000" dirty="0" smtClean="0">
              <a:latin typeface="Gill Sans MT" pitchFamily="34" charset="0"/>
            </a:rPr>
            <a:t>Suggest / Sell – Confirm Order</a:t>
          </a:r>
          <a:endParaRPr lang="en-US" sz="2000" dirty="0">
            <a:latin typeface="Gill Sans MT" pitchFamily="34" charset="0"/>
          </a:endParaRPr>
        </a:p>
      </dgm:t>
    </dgm:pt>
    <dgm:pt modelId="{AE821723-634A-447A-868A-F299B0F21243}" type="parTrans" cxnId="{314145EC-9D39-4DBE-9AFB-791A5ECF1183}">
      <dgm:prSet/>
      <dgm:spPr/>
      <dgm:t>
        <a:bodyPr/>
        <a:lstStyle/>
        <a:p>
          <a:endParaRPr lang="en-US"/>
        </a:p>
      </dgm:t>
    </dgm:pt>
    <dgm:pt modelId="{295109FB-92CF-4D1F-8F4B-122508F13486}" type="sibTrans" cxnId="{314145EC-9D39-4DBE-9AFB-791A5ECF1183}">
      <dgm:prSet/>
      <dgm:spPr/>
      <dgm:t>
        <a:bodyPr/>
        <a:lstStyle/>
        <a:p>
          <a:endParaRPr lang="en-US" sz="2000" dirty="0">
            <a:latin typeface="Gill Sans MT" pitchFamily="34" charset="0"/>
          </a:endParaRPr>
        </a:p>
      </dgm:t>
    </dgm:pt>
    <dgm:pt modelId="{F297C731-200C-42A2-9D8D-E92885DFF1ED}">
      <dgm:prSet phldrT="[Text]" custT="1"/>
      <dgm:spPr/>
      <dgm:t>
        <a:bodyPr/>
        <a:lstStyle/>
        <a:p>
          <a:r>
            <a:rPr lang="en-US" sz="2000" dirty="0" smtClean="0">
              <a:latin typeface="Gill Sans MT" pitchFamily="34" charset="0"/>
            </a:rPr>
            <a:t>Prepare &amp; Serve (60 Sec)</a:t>
          </a:r>
          <a:endParaRPr lang="en-US" sz="2000" dirty="0">
            <a:latin typeface="Gill Sans MT" pitchFamily="34" charset="0"/>
          </a:endParaRPr>
        </a:p>
      </dgm:t>
    </dgm:pt>
    <dgm:pt modelId="{4B51D0A9-EF73-4E45-909F-591EB8F04C5B}" type="parTrans" cxnId="{36EEA6BE-8E52-47E6-9C79-315C666855EC}">
      <dgm:prSet/>
      <dgm:spPr/>
      <dgm:t>
        <a:bodyPr/>
        <a:lstStyle/>
        <a:p>
          <a:endParaRPr lang="en-US"/>
        </a:p>
      </dgm:t>
    </dgm:pt>
    <dgm:pt modelId="{355F1B81-FE49-4ACE-A1B4-32A97FDE906B}" type="sibTrans" cxnId="{36EEA6BE-8E52-47E6-9C79-315C666855EC}">
      <dgm:prSet/>
      <dgm:spPr/>
      <dgm:t>
        <a:bodyPr/>
        <a:lstStyle/>
        <a:p>
          <a:endParaRPr lang="en-US" sz="2000" dirty="0">
            <a:latin typeface="Gill Sans MT" pitchFamily="34" charset="0"/>
          </a:endParaRPr>
        </a:p>
      </dgm:t>
    </dgm:pt>
    <dgm:pt modelId="{F09A46F0-2C4E-4A8C-A34D-F821D2868C51}">
      <dgm:prSet phldrT="[Text]" custT="1"/>
      <dgm:spPr/>
      <dgm:t>
        <a:bodyPr/>
        <a:lstStyle/>
        <a:p>
          <a:r>
            <a:rPr lang="en-US" sz="2000" dirty="0" smtClean="0">
              <a:latin typeface="Gill Sans MT" pitchFamily="34" charset="0"/>
            </a:rPr>
            <a:t>Clear &amp; Settle Bill (30 Sec)</a:t>
          </a:r>
          <a:endParaRPr lang="en-US" sz="2000" dirty="0">
            <a:latin typeface="Gill Sans MT" pitchFamily="34" charset="0"/>
          </a:endParaRPr>
        </a:p>
      </dgm:t>
    </dgm:pt>
    <dgm:pt modelId="{4027544A-1771-4063-BA5A-BC0A355DB5C9}" type="parTrans" cxnId="{C1011F44-79ED-4A5D-8CC8-53683D661578}">
      <dgm:prSet/>
      <dgm:spPr/>
      <dgm:t>
        <a:bodyPr/>
        <a:lstStyle/>
        <a:p>
          <a:endParaRPr lang="en-US"/>
        </a:p>
      </dgm:t>
    </dgm:pt>
    <dgm:pt modelId="{81C77E6D-A848-4DCD-B33D-9DF4E72A25B1}" type="sibTrans" cxnId="{C1011F44-79ED-4A5D-8CC8-53683D661578}">
      <dgm:prSet/>
      <dgm:spPr/>
      <dgm:t>
        <a:bodyPr/>
        <a:lstStyle/>
        <a:p>
          <a:endParaRPr lang="en-US" sz="2000" dirty="0">
            <a:latin typeface="Gill Sans MT" pitchFamily="34" charset="0"/>
          </a:endParaRPr>
        </a:p>
      </dgm:t>
    </dgm:pt>
    <dgm:pt modelId="{88602B23-6830-4CA6-B043-321D40AB6846}">
      <dgm:prSet phldrT="[Text]" custT="1"/>
      <dgm:spPr/>
      <dgm:t>
        <a:bodyPr/>
        <a:lstStyle/>
        <a:p>
          <a:r>
            <a:rPr lang="en-US" sz="2000" dirty="0" smtClean="0">
              <a:latin typeface="Gill Sans MT" pitchFamily="34" charset="0"/>
            </a:rPr>
            <a:t>A warm goodbye</a:t>
          </a:r>
          <a:endParaRPr lang="en-US" sz="2000" dirty="0">
            <a:latin typeface="Gill Sans MT" pitchFamily="34" charset="0"/>
          </a:endParaRPr>
        </a:p>
      </dgm:t>
    </dgm:pt>
    <dgm:pt modelId="{62F798CB-3C0B-44A9-99B8-8A0EB9F3A8F6}" type="parTrans" cxnId="{355F0842-42B5-438B-B8BE-396D30D6E5FC}">
      <dgm:prSet/>
      <dgm:spPr/>
      <dgm:t>
        <a:bodyPr/>
        <a:lstStyle/>
        <a:p>
          <a:endParaRPr lang="en-US"/>
        </a:p>
      </dgm:t>
    </dgm:pt>
    <dgm:pt modelId="{BA29BB4F-57DD-489A-AE70-652FB4C18247}" type="sibTrans" cxnId="{355F0842-42B5-438B-B8BE-396D30D6E5FC}">
      <dgm:prSet/>
      <dgm:spPr/>
      <dgm:t>
        <a:bodyPr/>
        <a:lstStyle/>
        <a:p>
          <a:endParaRPr lang="en-US" sz="2000" dirty="0">
            <a:latin typeface="Gill Sans MT" pitchFamily="34" charset="0"/>
          </a:endParaRPr>
        </a:p>
      </dgm:t>
    </dgm:pt>
    <dgm:pt modelId="{0E3C7F5D-0870-4507-A359-C00404428C62}" type="pres">
      <dgm:prSet presAssocID="{2C261AD2-1195-4079-8D75-F36B069E9E48}" presName="cycle" presStyleCnt="0">
        <dgm:presLayoutVars>
          <dgm:dir/>
          <dgm:resizeHandles val="exact"/>
        </dgm:presLayoutVars>
      </dgm:prSet>
      <dgm:spPr/>
      <dgm:t>
        <a:bodyPr/>
        <a:lstStyle/>
        <a:p>
          <a:endParaRPr lang="en-US"/>
        </a:p>
      </dgm:t>
    </dgm:pt>
    <dgm:pt modelId="{81FE8F22-B6DC-42B4-A5D3-76A57F4D2085}" type="pres">
      <dgm:prSet presAssocID="{0EFA7D14-3E1F-4C4A-8D2C-4F4F10049717}" presName="node" presStyleLbl="node1" presStyleIdx="0" presStyleCnt="5">
        <dgm:presLayoutVars>
          <dgm:bulletEnabled val="1"/>
        </dgm:presLayoutVars>
      </dgm:prSet>
      <dgm:spPr/>
      <dgm:t>
        <a:bodyPr/>
        <a:lstStyle/>
        <a:p>
          <a:endParaRPr lang="en-US"/>
        </a:p>
      </dgm:t>
    </dgm:pt>
    <dgm:pt modelId="{0CBB3D77-8D3A-4FC9-BE3C-FA8D4A7AC524}" type="pres">
      <dgm:prSet presAssocID="{0EFA7D14-3E1F-4C4A-8D2C-4F4F10049717}" presName="spNode" presStyleCnt="0"/>
      <dgm:spPr/>
    </dgm:pt>
    <dgm:pt modelId="{EFA79535-5F69-4127-A42E-F941494945C7}" type="pres">
      <dgm:prSet presAssocID="{2328DB5A-7356-4C29-94BD-9512A112DEB4}" presName="sibTrans" presStyleLbl="sibTrans1D1" presStyleIdx="0" presStyleCnt="5"/>
      <dgm:spPr/>
      <dgm:t>
        <a:bodyPr/>
        <a:lstStyle/>
        <a:p>
          <a:endParaRPr lang="en-US"/>
        </a:p>
      </dgm:t>
    </dgm:pt>
    <dgm:pt modelId="{43278387-EF93-46B4-9F2F-7A00ACF255F1}" type="pres">
      <dgm:prSet presAssocID="{A5B1C3EC-DE9F-491F-8ED2-615A61B5B900}" presName="node" presStyleLbl="node1" presStyleIdx="1" presStyleCnt="5">
        <dgm:presLayoutVars>
          <dgm:bulletEnabled val="1"/>
        </dgm:presLayoutVars>
      </dgm:prSet>
      <dgm:spPr/>
      <dgm:t>
        <a:bodyPr/>
        <a:lstStyle/>
        <a:p>
          <a:endParaRPr lang="en-US"/>
        </a:p>
      </dgm:t>
    </dgm:pt>
    <dgm:pt modelId="{01259273-B0CC-427A-9F0E-499916EF5E29}" type="pres">
      <dgm:prSet presAssocID="{A5B1C3EC-DE9F-491F-8ED2-615A61B5B900}" presName="spNode" presStyleCnt="0"/>
      <dgm:spPr/>
    </dgm:pt>
    <dgm:pt modelId="{7CF86F84-6D8B-4FB8-B94A-D71439885A20}" type="pres">
      <dgm:prSet presAssocID="{295109FB-92CF-4D1F-8F4B-122508F13486}" presName="sibTrans" presStyleLbl="sibTrans1D1" presStyleIdx="1" presStyleCnt="5"/>
      <dgm:spPr/>
      <dgm:t>
        <a:bodyPr/>
        <a:lstStyle/>
        <a:p>
          <a:endParaRPr lang="en-US"/>
        </a:p>
      </dgm:t>
    </dgm:pt>
    <dgm:pt modelId="{A0FFB799-6171-4D87-A977-80D299F9F727}" type="pres">
      <dgm:prSet presAssocID="{F297C731-200C-42A2-9D8D-E92885DFF1ED}" presName="node" presStyleLbl="node1" presStyleIdx="2" presStyleCnt="5">
        <dgm:presLayoutVars>
          <dgm:bulletEnabled val="1"/>
        </dgm:presLayoutVars>
      </dgm:prSet>
      <dgm:spPr/>
      <dgm:t>
        <a:bodyPr/>
        <a:lstStyle/>
        <a:p>
          <a:endParaRPr lang="en-US"/>
        </a:p>
      </dgm:t>
    </dgm:pt>
    <dgm:pt modelId="{FC511DA9-C803-4FFA-9BCC-E14CB4C025DF}" type="pres">
      <dgm:prSet presAssocID="{F297C731-200C-42A2-9D8D-E92885DFF1ED}" presName="spNode" presStyleCnt="0"/>
      <dgm:spPr/>
    </dgm:pt>
    <dgm:pt modelId="{FB10BD19-54F7-44D1-A4E7-D94BE07292DE}" type="pres">
      <dgm:prSet presAssocID="{355F1B81-FE49-4ACE-A1B4-32A97FDE906B}" presName="sibTrans" presStyleLbl="sibTrans1D1" presStyleIdx="2" presStyleCnt="5"/>
      <dgm:spPr/>
      <dgm:t>
        <a:bodyPr/>
        <a:lstStyle/>
        <a:p>
          <a:endParaRPr lang="en-US"/>
        </a:p>
      </dgm:t>
    </dgm:pt>
    <dgm:pt modelId="{CDC80C39-D994-4125-945F-0975F349A8BA}" type="pres">
      <dgm:prSet presAssocID="{F09A46F0-2C4E-4A8C-A34D-F821D2868C51}" presName="node" presStyleLbl="node1" presStyleIdx="3" presStyleCnt="5">
        <dgm:presLayoutVars>
          <dgm:bulletEnabled val="1"/>
        </dgm:presLayoutVars>
      </dgm:prSet>
      <dgm:spPr/>
      <dgm:t>
        <a:bodyPr/>
        <a:lstStyle/>
        <a:p>
          <a:endParaRPr lang="en-US"/>
        </a:p>
      </dgm:t>
    </dgm:pt>
    <dgm:pt modelId="{161F95FA-FD77-4F4D-BC8A-4EDD054C2C57}" type="pres">
      <dgm:prSet presAssocID="{F09A46F0-2C4E-4A8C-A34D-F821D2868C51}" presName="spNode" presStyleCnt="0"/>
      <dgm:spPr/>
    </dgm:pt>
    <dgm:pt modelId="{811B14C2-810D-495A-A3DF-F1F1D61669D4}" type="pres">
      <dgm:prSet presAssocID="{81C77E6D-A848-4DCD-B33D-9DF4E72A25B1}" presName="sibTrans" presStyleLbl="sibTrans1D1" presStyleIdx="3" presStyleCnt="5"/>
      <dgm:spPr/>
      <dgm:t>
        <a:bodyPr/>
        <a:lstStyle/>
        <a:p>
          <a:endParaRPr lang="en-US"/>
        </a:p>
      </dgm:t>
    </dgm:pt>
    <dgm:pt modelId="{086817B7-0E14-4CAF-8137-CC9B7EB71F32}" type="pres">
      <dgm:prSet presAssocID="{88602B23-6830-4CA6-B043-321D40AB6846}" presName="node" presStyleLbl="node1" presStyleIdx="4" presStyleCnt="5">
        <dgm:presLayoutVars>
          <dgm:bulletEnabled val="1"/>
        </dgm:presLayoutVars>
      </dgm:prSet>
      <dgm:spPr/>
      <dgm:t>
        <a:bodyPr/>
        <a:lstStyle/>
        <a:p>
          <a:endParaRPr lang="en-US"/>
        </a:p>
      </dgm:t>
    </dgm:pt>
    <dgm:pt modelId="{377F67A4-4388-4F7E-9282-715FDEC2E664}" type="pres">
      <dgm:prSet presAssocID="{88602B23-6830-4CA6-B043-321D40AB6846}" presName="spNode" presStyleCnt="0"/>
      <dgm:spPr/>
    </dgm:pt>
    <dgm:pt modelId="{E12104C1-7D5F-4DA2-80EB-BC0BCA9B94DB}" type="pres">
      <dgm:prSet presAssocID="{BA29BB4F-57DD-489A-AE70-652FB4C18247}" presName="sibTrans" presStyleLbl="sibTrans1D1" presStyleIdx="4" presStyleCnt="5"/>
      <dgm:spPr/>
      <dgm:t>
        <a:bodyPr/>
        <a:lstStyle/>
        <a:p>
          <a:endParaRPr lang="en-US"/>
        </a:p>
      </dgm:t>
    </dgm:pt>
  </dgm:ptLst>
  <dgm:cxnLst>
    <dgm:cxn modelId="{48DB536B-70E4-4EB9-A7E2-595852933305}" type="presOf" srcId="{88602B23-6830-4CA6-B043-321D40AB6846}" destId="{086817B7-0E14-4CAF-8137-CC9B7EB71F32}" srcOrd="0" destOrd="0" presId="urn:microsoft.com/office/officeart/2005/8/layout/cycle5"/>
    <dgm:cxn modelId="{FB4EBC55-CC3E-41FB-BD12-D90260844028}" type="presOf" srcId="{F297C731-200C-42A2-9D8D-E92885DFF1ED}" destId="{A0FFB799-6171-4D87-A977-80D299F9F727}" srcOrd="0" destOrd="0" presId="urn:microsoft.com/office/officeart/2005/8/layout/cycle5"/>
    <dgm:cxn modelId="{0BBD2A43-313A-4AF7-8B45-822731BF581C}" type="presOf" srcId="{0EFA7D14-3E1F-4C4A-8D2C-4F4F10049717}" destId="{81FE8F22-B6DC-42B4-A5D3-76A57F4D2085}" srcOrd="0" destOrd="0" presId="urn:microsoft.com/office/officeart/2005/8/layout/cycle5"/>
    <dgm:cxn modelId="{0B363466-626F-41EF-BD37-2817AF1EA431}" srcId="{2C261AD2-1195-4079-8D75-F36B069E9E48}" destId="{0EFA7D14-3E1F-4C4A-8D2C-4F4F10049717}" srcOrd="0" destOrd="0" parTransId="{446D0EF3-E34E-46C9-9A40-7DEA511A901D}" sibTransId="{2328DB5A-7356-4C29-94BD-9512A112DEB4}"/>
    <dgm:cxn modelId="{4B69F8DC-B4E1-4115-963C-9AE086E368AC}" type="presOf" srcId="{A5B1C3EC-DE9F-491F-8ED2-615A61B5B900}" destId="{43278387-EF93-46B4-9F2F-7A00ACF255F1}" srcOrd="0" destOrd="0" presId="urn:microsoft.com/office/officeart/2005/8/layout/cycle5"/>
    <dgm:cxn modelId="{314145EC-9D39-4DBE-9AFB-791A5ECF1183}" srcId="{2C261AD2-1195-4079-8D75-F36B069E9E48}" destId="{A5B1C3EC-DE9F-491F-8ED2-615A61B5B900}" srcOrd="1" destOrd="0" parTransId="{AE821723-634A-447A-868A-F299B0F21243}" sibTransId="{295109FB-92CF-4D1F-8F4B-122508F13486}"/>
    <dgm:cxn modelId="{4DE4B85C-9A0C-43FA-871A-1B72B2243D1B}" type="presOf" srcId="{2328DB5A-7356-4C29-94BD-9512A112DEB4}" destId="{EFA79535-5F69-4127-A42E-F941494945C7}" srcOrd="0" destOrd="0" presId="urn:microsoft.com/office/officeart/2005/8/layout/cycle5"/>
    <dgm:cxn modelId="{CD9B0060-4CDF-436A-A6A6-C300C695C61B}" type="presOf" srcId="{295109FB-92CF-4D1F-8F4B-122508F13486}" destId="{7CF86F84-6D8B-4FB8-B94A-D71439885A20}" srcOrd="0" destOrd="0" presId="urn:microsoft.com/office/officeart/2005/8/layout/cycle5"/>
    <dgm:cxn modelId="{36EEA6BE-8E52-47E6-9C79-315C666855EC}" srcId="{2C261AD2-1195-4079-8D75-F36B069E9E48}" destId="{F297C731-200C-42A2-9D8D-E92885DFF1ED}" srcOrd="2" destOrd="0" parTransId="{4B51D0A9-EF73-4E45-909F-591EB8F04C5B}" sibTransId="{355F1B81-FE49-4ACE-A1B4-32A97FDE906B}"/>
    <dgm:cxn modelId="{8A411ACB-6D28-4EEB-9D44-6442AD58AC71}" type="presOf" srcId="{2C261AD2-1195-4079-8D75-F36B069E9E48}" destId="{0E3C7F5D-0870-4507-A359-C00404428C62}" srcOrd="0" destOrd="0" presId="urn:microsoft.com/office/officeart/2005/8/layout/cycle5"/>
    <dgm:cxn modelId="{08887A83-183A-44F8-9BBB-AD75FB7CDAB0}" type="presOf" srcId="{BA29BB4F-57DD-489A-AE70-652FB4C18247}" destId="{E12104C1-7D5F-4DA2-80EB-BC0BCA9B94DB}" srcOrd="0" destOrd="0" presId="urn:microsoft.com/office/officeart/2005/8/layout/cycle5"/>
    <dgm:cxn modelId="{A0DDFD1B-D474-481D-8736-FF104514438D}" type="presOf" srcId="{355F1B81-FE49-4ACE-A1B4-32A97FDE906B}" destId="{FB10BD19-54F7-44D1-A4E7-D94BE07292DE}" srcOrd="0" destOrd="0" presId="urn:microsoft.com/office/officeart/2005/8/layout/cycle5"/>
    <dgm:cxn modelId="{011B87C1-556A-44CE-BF24-325A2F6751EE}" type="presOf" srcId="{81C77E6D-A848-4DCD-B33D-9DF4E72A25B1}" destId="{811B14C2-810D-495A-A3DF-F1F1D61669D4}" srcOrd="0" destOrd="0" presId="urn:microsoft.com/office/officeart/2005/8/layout/cycle5"/>
    <dgm:cxn modelId="{4EE77820-26F4-4FCC-9191-E563FF37B7D8}" type="presOf" srcId="{F09A46F0-2C4E-4A8C-A34D-F821D2868C51}" destId="{CDC80C39-D994-4125-945F-0975F349A8BA}" srcOrd="0" destOrd="0" presId="urn:microsoft.com/office/officeart/2005/8/layout/cycle5"/>
    <dgm:cxn modelId="{355F0842-42B5-438B-B8BE-396D30D6E5FC}" srcId="{2C261AD2-1195-4079-8D75-F36B069E9E48}" destId="{88602B23-6830-4CA6-B043-321D40AB6846}" srcOrd="4" destOrd="0" parTransId="{62F798CB-3C0B-44A9-99B8-8A0EB9F3A8F6}" sibTransId="{BA29BB4F-57DD-489A-AE70-652FB4C18247}"/>
    <dgm:cxn modelId="{C1011F44-79ED-4A5D-8CC8-53683D661578}" srcId="{2C261AD2-1195-4079-8D75-F36B069E9E48}" destId="{F09A46F0-2C4E-4A8C-A34D-F821D2868C51}" srcOrd="3" destOrd="0" parTransId="{4027544A-1771-4063-BA5A-BC0A355DB5C9}" sibTransId="{81C77E6D-A848-4DCD-B33D-9DF4E72A25B1}"/>
    <dgm:cxn modelId="{0E77EC6A-0990-4ED9-B57A-C19E2A26893B}" type="presParOf" srcId="{0E3C7F5D-0870-4507-A359-C00404428C62}" destId="{81FE8F22-B6DC-42B4-A5D3-76A57F4D2085}" srcOrd="0" destOrd="0" presId="urn:microsoft.com/office/officeart/2005/8/layout/cycle5"/>
    <dgm:cxn modelId="{D784EEC8-BDCC-476B-9CB8-6D54DD1480DA}" type="presParOf" srcId="{0E3C7F5D-0870-4507-A359-C00404428C62}" destId="{0CBB3D77-8D3A-4FC9-BE3C-FA8D4A7AC524}" srcOrd="1" destOrd="0" presId="urn:microsoft.com/office/officeart/2005/8/layout/cycle5"/>
    <dgm:cxn modelId="{A358C26A-57C2-44D3-9012-9BDE2EDEFCC7}" type="presParOf" srcId="{0E3C7F5D-0870-4507-A359-C00404428C62}" destId="{EFA79535-5F69-4127-A42E-F941494945C7}" srcOrd="2" destOrd="0" presId="urn:microsoft.com/office/officeart/2005/8/layout/cycle5"/>
    <dgm:cxn modelId="{C639C923-173D-44FB-8529-1372DBEEE1D8}" type="presParOf" srcId="{0E3C7F5D-0870-4507-A359-C00404428C62}" destId="{43278387-EF93-46B4-9F2F-7A00ACF255F1}" srcOrd="3" destOrd="0" presId="urn:microsoft.com/office/officeart/2005/8/layout/cycle5"/>
    <dgm:cxn modelId="{8466B3F3-49F2-47AA-98DB-939085468DC5}" type="presParOf" srcId="{0E3C7F5D-0870-4507-A359-C00404428C62}" destId="{01259273-B0CC-427A-9F0E-499916EF5E29}" srcOrd="4" destOrd="0" presId="urn:microsoft.com/office/officeart/2005/8/layout/cycle5"/>
    <dgm:cxn modelId="{05517657-C380-4A07-8933-959BC73DBE3A}" type="presParOf" srcId="{0E3C7F5D-0870-4507-A359-C00404428C62}" destId="{7CF86F84-6D8B-4FB8-B94A-D71439885A20}" srcOrd="5" destOrd="0" presId="urn:microsoft.com/office/officeart/2005/8/layout/cycle5"/>
    <dgm:cxn modelId="{4CA52F48-884B-4E2B-AC70-EB6B85ADB8C6}" type="presParOf" srcId="{0E3C7F5D-0870-4507-A359-C00404428C62}" destId="{A0FFB799-6171-4D87-A977-80D299F9F727}" srcOrd="6" destOrd="0" presId="urn:microsoft.com/office/officeart/2005/8/layout/cycle5"/>
    <dgm:cxn modelId="{D26B140F-6EC7-45E1-92AF-600E6C494938}" type="presParOf" srcId="{0E3C7F5D-0870-4507-A359-C00404428C62}" destId="{FC511DA9-C803-4FFA-9BCC-E14CB4C025DF}" srcOrd="7" destOrd="0" presId="urn:microsoft.com/office/officeart/2005/8/layout/cycle5"/>
    <dgm:cxn modelId="{E7239BA8-F1F1-4ADD-880F-F0CB6894D33E}" type="presParOf" srcId="{0E3C7F5D-0870-4507-A359-C00404428C62}" destId="{FB10BD19-54F7-44D1-A4E7-D94BE07292DE}" srcOrd="8" destOrd="0" presId="urn:microsoft.com/office/officeart/2005/8/layout/cycle5"/>
    <dgm:cxn modelId="{3D26EEF9-362A-4AAA-8CAC-E4554E55EBD4}" type="presParOf" srcId="{0E3C7F5D-0870-4507-A359-C00404428C62}" destId="{CDC80C39-D994-4125-945F-0975F349A8BA}" srcOrd="9" destOrd="0" presId="urn:microsoft.com/office/officeart/2005/8/layout/cycle5"/>
    <dgm:cxn modelId="{3BCEF385-2D0B-4C9B-BE19-E1F9AEC0275E}" type="presParOf" srcId="{0E3C7F5D-0870-4507-A359-C00404428C62}" destId="{161F95FA-FD77-4F4D-BC8A-4EDD054C2C57}" srcOrd="10" destOrd="0" presId="urn:microsoft.com/office/officeart/2005/8/layout/cycle5"/>
    <dgm:cxn modelId="{E59FD6F6-359F-427E-9B4E-571246D7C50C}" type="presParOf" srcId="{0E3C7F5D-0870-4507-A359-C00404428C62}" destId="{811B14C2-810D-495A-A3DF-F1F1D61669D4}" srcOrd="11" destOrd="0" presId="urn:microsoft.com/office/officeart/2005/8/layout/cycle5"/>
    <dgm:cxn modelId="{2E1B45C0-16BD-49BA-A3AB-6ACE8C92DD86}" type="presParOf" srcId="{0E3C7F5D-0870-4507-A359-C00404428C62}" destId="{086817B7-0E14-4CAF-8137-CC9B7EB71F32}" srcOrd="12" destOrd="0" presId="urn:microsoft.com/office/officeart/2005/8/layout/cycle5"/>
    <dgm:cxn modelId="{BBA9F235-9EDD-4A87-BA45-EC2F9C35DD21}" type="presParOf" srcId="{0E3C7F5D-0870-4507-A359-C00404428C62}" destId="{377F67A4-4388-4F7E-9282-715FDEC2E664}" srcOrd="13" destOrd="0" presId="urn:microsoft.com/office/officeart/2005/8/layout/cycle5"/>
    <dgm:cxn modelId="{3DBB1C2D-77E0-43C2-9958-26A39C2FC09F}" type="presParOf" srcId="{0E3C7F5D-0870-4507-A359-C00404428C62}" destId="{E12104C1-7D5F-4DA2-80EB-BC0BCA9B94DB}" srcOrd="14" destOrd="0" presId="urn:microsoft.com/office/officeart/2005/8/layout/cycle5"/>
  </dgm:cxnLst>
  <dgm:bg/>
  <dgm:whole/>
</dgm:dataModel>
</file>

<file path=ppt/diagrams/data3.xml><?xml version="1.0" encoding="utf-8"?>
<dgm:dataModel xmlns:dgm="http://schemas.openxmlformats.org/drawingml/2006/diagram" xmlns:a="http://schemas.openxmlformats.org/drawingml/2006/main">
  <dgm:ptLst>
    <dgm:pt modelId="{E4E3AD1D-F172-44FE-9EBB-D92817008713}" type="doc">
      <dgm:prSet loTypeId="urn:microsoft.com/office/officeart/2005/8/layout/pyramid1" loCatId="pyramid" qsTypeId="urn:microsoft.com/office/officeart/2005/8/quickstyle/3d5" qsCatId="3D" csTypeId="urn:microsoft.com/office/officeart/2005/8/colors/colorful5" csCatId="colorful" phldr="1"/>
      <dgm:spPr/>
    </dgm:pt>
    <dgm:pt modelId="{2A3D1206-AAC1-432B-96AA-113944FB8DA6}">
      <dgm:prSet phldrT="[Text]"/>
      <dgm:spPr/>
      <dgm:t>
        <a:bodyPr/>
        <a:lstStyle/>
        <a:p>
          <a:r>
            <a:rPr lang="en-US" dirty="0" smtClean="0"/>
            <a:t>6. Owner</a:t>
          </a:r>
          <a:endParaRPr lang="en-US" dirty="0"/>
        </a:p>
      </dgm:t>
    </dgm:pt>
    <dgm:pt modelId="{81DF2584-3AF0-4625-BE59-F1D6632CD2B4}" type="parTrans" cxnId="{596E4F96-34DE-4A9B-986D-518245F1B648}">
      <dgm:prSet/>
      <dgm:spPr/>
      <dgm:t>
        <a:bodyPr/>
        <a:lstStyle/>
        <a:p>
          <a:endParaRPr lang="en-US"/>
        </a:p>
      </dgm:t>
    </dgm:pt>
    <dgm:pt modelId="{B8902797-2EC8-433A-886A-3B5EA51EDF4B}" type="sibTrans" cxnId="{596E4F96-34DE-4A9B-986D-518245F1B648}">
      <dgm:prSet/>
      <dgm:spPr/>
      <dgm:t>
        <a:bodyPr/>
        <a:lstStyle/>
        <a:p>
          <a:endParaRPr lang="en-US"/>
        </a:p>
      </dgm:t>
    </dgm:pt>
    <dgm:pt modelId="{7B7136F2-FE25-44B9-BCAF-8FF06300645E}">
      <dgm:prSet phldrT="[Text]"/>
      <dgm:spPr/>
      <dgm:t>
        <a:bodyPr/>
        <a:lstStyle/>
        <a:p>
          <a:r>
            <a:rPr lang="en-US" dirty="0" smtClean="0"/>
            <a:t>5. Controls</a:t>
          </a:r>
          <a:endParaRPr lang="en-US" dirty="0"/>
        </a:p>
      </dgm:t>
    </dgm:pt>
    <dgm:pt modelId="{BBEC5D3D-8EC8-435E-A8A0-F1F50109605A}" type="parTrans" cxnId="{F5B03BFE-7085-4E1B-867E-B9F629E179E1}">
      <dgm:prSet/>
      <dgm:spPr/>
      <dgm:t>
        <a:bodyPr/>
        <a:lstStyle/>
        <a:p>
          <a:endParaRPr lang="en-US"/>
        </a:p>
      </dgm:t>
    </dgm:pt>
    <dgm:pt modelId="{4BE859D4-E0F0-4D05-A68D-315510FA50DD}" type="sibTrans" cxnId="{F5B03BFE-7085-4E1B-867E-B9F629E179E1}">
      <dgm:prSet/>
      <dgm:spPr/>
      <dgm:t>
        <a:bodyPr/>
        <a:lstStyle/>
        <a:p>
          <a:endParaRPr lang="en-US"/>
        </a:p>
      </dgm:t>
    </dgm:pt>
    <dgm:pt modelId="{196E17AD-7922-4625-8249-D9C6B08BD044}">
      <dgm:prSet phldrT="[Text]"/>
      <dgm:spPr/>
      <dgm:t>
        <a:bodyPr/>
        <a:lstStyle/>
        <a:p>
          <a:r>
            <a:rPr lang="en-US" dirty="0" smtClean="0"/>
            <a:t>4. Accounts</a:t>
          </a:r>
          <a:endParaRPr lang="en-US" dirty="0"/>
        </a:p>
      </dgm:t>
    </dgm:pt>
    <dgm:pt modelId="{28AB2210-5187-431E-A13F-8BE3953C20D5}" type="parTrans" cxnId="{977D1CC5-8E98-4E4F-BCCB-A8DB3ED65CEF}">
      <dgm:prSet/>
      <dgm:spPr/>
      <dgm:t>
        <a:bodyPr/>
        <a:lstStyle/>
        <a:p>
          <a:endParaRPr lang="en-US"/>
        </a:p>
      </dgm:t>
    </dgm:pt>
    <dgm:pt modelId="{224C88AB-0692-4C6C-A52B-682B662252C3}" type="sibTrans" cxnId="{977D1CC5-8E98-4E4F-BCCB-A8DB3ED65CEF}">
      <dgm:prSet/>
      <dgm:spPr/>
      <dgm:t>
        <a:bodyPr/>
        <a:lstStyle/>
        <a:p>
          <a:endParaRPr lang="en-US"/>
        </a:p>
      </dgm:t>
    </dgm:pt>
    <dgm:pt modelId="{DF54AE7D-D9AA-464F-A7E8-6438249B979D}">
      <dgm:prSet/>
      <dgm:spPr/>
      <dgm:t>
        <a:bodyPr/>
        <a:lstStyle/>
        <a:p>
          <a:r>
            <a:rPr lang="en-US" dirty="0" smtClean="0"/>
            <a:t>3. DSR</a:t>
          </a:r>
          <a:endParaRPr lang="en-US" dirty="0"/>
        </a:p>
      </dgm:t>
    </dgm:pt>
    <dgm:pt modelId="{E387693F-5AF6-4675-BCD3-BD7D5BE77238}" type="parTrans" cxnId="{BEF10821-8746-4F8D-8470-2974DB04A311}">
      <dgm:prSet/>
      <dgm:spPr/>
      <dgm:t>
        <a:bodyPr/>
        <a:lstStyle/>
        <a:p>
          <a:endParaRPr lang="en-US"/>
        </a:p>
      </dgm:t>
    </dgm:pt>
    <dgm:pt modelId="{BE1DB742-F15A-40F7-AEE1-CFCFA75A5E19}" type="sibTrans" cxnId="{BEF10821-8746-4F8D-8470-2974DB04A311}">
      <dgm:prSet/>
      <dgm:spPr/>
      <dgm:t>
        <a:bodyPr/>
        <a:lstStyle/>
        <a:p>
          <a:endParaRPr lang="en-US"/>
        </a:p>
      </dgm:t>
    </dgm:pt>
    <dgm:pt modelId="{26434373-4975-415D-8F81-03A3F937824C}">
      <dgm:prSet/>
      <dgm:spPr/>
      <dgm:t>
        <a:bodyPr/>
        <a:lstStyle/>
        <a:p>
          <a:r>
            <a:rPr lang="en-US" dirty="0" smtClean="0"/>
            <a:t>2. PER</a:t>
          </a:r>
          <a:endParaRPr lang="en-US" dirty="0"/>
        </a:p>
      </dgm:t>
    </dgm:pt>
    <dgm:pt modelId="{74F052BC-133F-4D92-A568-CE63A5B748CD}" type="parTrans" cxnId="{1BF3A50E-0B47-44DF-9015-8CE507F15ECF}">
      <dgm:prSet/>
      <dgm:spPr/>
      <dgm:t>
        <a:bodyPr/>
        <a:lstStyle/>
        <a:p>
          <a:endParaRPr lang="en-US"/>
        </a:p>
      </dgm:t>
    </dgm:pt>
    <dgm:pt modelId="{D55E5B92-E244-4B0E-8C47-8A72B8D753A6}" type="sibTrans" cxnId="{1BF3A50E-0B47-44DF-9015-8CE507F15ECF}">
      <dgm:prSet/>
      <dgm:spPr/>
      <dgm:t>
        <a:bodyPr/>
        <a:lstStyle/>
        <a:p>
          <a:endParaRPr lang="en-US"/>
        </a:p>
      </dgm:t>
    </dgm:pt>
    <dgm:pt modelId="{F72F6A3F-B096-4F16-95A4-6E76B36D7BD0}">
      <dgm:prSet/>
      <dgm:spPr/>
      <dgm:t>
        <a:bodyPr/>
        <a:lstStyle/>
        <a:p>
          <a:r>
            <a:rPr lang="en-US" dirty="0" smtClean="0"/>
            <a:t>1. Log Book</a:t>
          </a:r>
          <a:endParaRPr lang="en-US" dirty="0"/>
        </a:p>
      </dgm:t>
    </dgm:pt>
    <dgm:pt modelId="{0B4EFA54-C610-4142-9F2B-7943B984EC97}" type="parTrans" cxnId="{28BB626E-72FF-4892-968D-918AF48769CD}">
      <dgm:prSet/>
      <dgm:spPr/>
      <dgm:t>
        <a:bodyPr/>
        <a:lstStyle/>
        <a:p>
          <a:endParaRPr lang="en-US"/>
        </a:p>
      </dgm:t>
    </dgm:pt>
    <dgm:pt modelId="{704951A8-9974-4690-BF27-CDCC8102485F}" type="sibTrans" cxnId="{28BB626E-72FF-4892-968D-918AF48769CD}">
      <dgm:prSet/>
      <dgm:spPr/>
      <dgm:t>
        <a:bodyPr/>
        <a:lstStyle/>
        <a:p>
          <a:endParaRPr lang="en-US"/>
        </a:p>
      </dgm:t>
    </dgm:pt>
    <dgm:pt modelId="{FE681A98-56D9-468B-AEE0-E8C2FEEF929C}" type="pres">
      <dgm:prSet presAssocID="{E4E3AD1D-F172-44FE-9EBB-D92817008713}" presName="Name0" presStyleCnt="0">
        <dgm:presLayoutVars>
          <dgm:dir/>
          <dgm:animLvl val="lvl"/>
          <dgm:resizeHandles val="exact"/>
        </dgm:presLayoutVars>
      </dgm:prSet>
      <dgm:spPr/>
    </dgm:pt>
    <dgm:pt modelId="{012B647C-2F91-4B3E-942D-7E06D820E535}" type="pres">
      <dgm:prSet presAssocID="{2A3D1206-AAC1-432B-96AA-113944FB8DA6}" presName="Name8" presStyleCnt="0"/>
      <dgm:spPr/>
    </dgm:pt>
    <dgm:pt modelId="{A817A830-5AA8-4191-93D7-9A6B2F1B7270}" type="pres">
      <dgm:prSet presAssocID="{2A3D1206-AAC1-432B-96AA-113944FB8DA6}" presName="level" presStyleLbl="node1" presStyleIdx="0" presStyleCnt="6">
        <dgm:presLayoutVars>
          <dgm:chMax val="1"/>
          <dgm:bulletEnabled val="1"/>
        </dgm:presLayoutVars>
      </dgm:prSet>
      <dgm:spPr/>
      <dgm:t>
        <a:bodyPr/>
        <a:lstStyle/>
        <a:p>
          <a:endParaRPr lang="en-US"/>
        </a:p>
      </dgm:t>
    </dgm:pt>
    <dgm:pt modelId="{C1666DDA-6D59-47A2-8BF4-87F3162B03BB}" type="pres">
      <dgm:prSet presAssocID="{2A3D1206-AAC1-432B-96AA-113944FB8DA6}" presName="levelTx" presStyleLbl="revTx" presStyleIdx="0" presStyleCnt="0">
        <dgm:presLayoutVars>
          <dgm:chMax val="1"/>
          <dgm:bulletEnabled val="1"/>
        </dgm:presLayoutVars>
      </dgm:prSet>
      <dgm:spPr/>
      <dgm:t>
        <a:bodyPr/>
        <a:lstStyle/>
        <a:p>
          <a:endParaRPr lang="en-US"/>
        </a:p>
      </dgm:t>
    </dgm:pt>
    <dgm:pt modelId="{84599C83-36F0-44F6-B3D6-3E17D30D46C7}" type="pres">
      <dgm:prSet presAssocID="{7B7136F2-FE25-44B9-BCAF-8FF06300645E}" presName="Name8" presStyleCnt="0"/>
      <dgm:spPr/>
    </dgm:pt>
    <dgm:pt modelId="{EB891ED8-67D9-4EFC-BD68-2D1FA5BE5D8C}" type="pres">
      <dgm:prSet presAssocID="{7B7136F2-FE25-44B9-BCAF-8FF06300645E}" presName="level" presStyleLbl="node1" presStyleIdx="1" presStyleCnt="6">
        <dgm:presLayoutVars>
          <dgm:chMax val="1"/>
          <dgm:bulletEnabled val="1"/>
        </dgm:presLayoutVars>
      </dgm:prSet>
      <dgm:spPr/>
      <dgm:t>
        <a:bodyPr/>
        <a:lstStyle/>
        <a:p>
          <a:endParaRPr lang="en-US"/>
        </a:p>
      </dgm:t>
    </dgm:pt>
    <dgm:pt modelId="{82080100-B394-464C-A2D6-72FCE85D6BB1}" type="pres">
      <dgm:prSet presAssocID="{7B7136F2-FE25-44B9-BCAF-8FF06300645E}" presName="levelTx" presStyleLbl="revTx" presStyleIdx="0" presStyleCnt="0">
        <dgm:presLayoutVars>
          <dgm:chMax val="1"/>
          <dgm:bulletEnabled val="1"/>
        </dgm:presLayoutVars>
      </dgm:prSet>
      <dgm:spPr/>
      <dgm:t>
        <a:bodyPr/>
        <a:lstStyle/>
        <a:p>
          <a:endParaRPr lang="en-US"/>
        </a:p>
      </dgm:t>
    </dgm:pt>
    <dgm:pt modelId="{28E3351C-009F-440D-A156-2A4AC9E83D05}" type="pres">
      <dgm:prSet presAssocID="{196E17AD-7922-4625-8249-D9C6B08BD044}" presName="Name8" presStyleCnt="0"/>
      <dgm:spPr/>
    </dgm:pt>
    <dgm:pt modelId="{03E0C24C-5C2A-461F-9919-D9EA16B9C31C}" type="pres">
      <dgm:prSet presAssocID="{196E17AD-7922-4625-8249-D9C6B08BD044}" presName="level" presStyleLbl="node1" presStyleIdx="2" presStyleCnt="6">
        <dgm:presLayoutVars>
          <dgm:chMax val="1"/>
          <dgm:bulletEnabled val="1"/>
        </dgm:presLayoutVars>
      </dgm:prSet>
      <dgm:spPr/>
      <dgm:t>
        <a:bodyPr/>
        <a:lstStyle/>
        <a:p>
          <a:endParaRPr lang="en-US"/>
        </a:p>
      </dgm:t>
    </dgm:pt>
    <dgm:pt modelId="{8D6D4EB1-5B76-4E34-BBC9-409732883266}" type="pres">
      <dgm:prSet presAssocID="{196E17AD-7922-4625-8249-D9C6B08BD044}" presName="levelTx" presStyleLbl="revTx" presStyleIdx="0" presStyleCnt="0">
        <dgm:presLayoutVars>
          <dgm:chMax val="1"/>
          <dgm:bulletEnabled val="1"/>
        </dgm:presLayoutVars>
      </dgm:prSet>
      <dgm:spPr/>
      <dgm:t>
        <a:bodyPr/>
        <a:lstStyle/>
        <a:p>
          <a:endParaRPr lang="en-US"/>
        </a:p>
      </dgm:t>
    </dgm:pt>
    <dgm:pt modelId="{527B8450-77FD-4E3C-AF56-0FEBBCBDBB2E}" type="pres">
      <dgm:prSet presAssocID="{DF54AE7D-D9AA-464F-A7E8-6438249B979D}" presName="Name8" presStyleCnt="0"/>
      <dgm:spPr/>
    </dgm:pt>
    <dgm:pt modelId="{B6706CEA-4461-40AE-9800-93F0934C8633}" type="pres">
      <dgm:prSet presAssocID="{DF54AE7D-D9AA-464F-A7E8-6438249B979D}" presName="level" presStyleLbl="node1" presStyleIdx="3" presStyleCnt="6">
        <dgm:presLayoutVars>
          <dgm:chMax val="1"/>
          <dgm:bulletEnabled val="1"/>
        </dgm:presLayoutVars>
      </dgm:prSet>
      <dgm:spPr/>
      <dgm:t>
        <a:bodyPr/>
        <a:lstStyle/>
        <a:p>
          <a:endParaRPr lang="en-US"/>
        </a:p>
      </dgm:t>
    </dgm:pt>
    <dgm:pt modelId="{B83971B3-4BC2-4028-806C-8AEA95BE9AAD}" type="pres">
      <dgm:prSet presAssocID="{DF54AE7D-D9AA-464F-A7E8-6438249B979D}" presName="levelTx" presStyleLbl="revTx" presStyleIdx="0" presStyleCnt="0">
        <dgm:presLayoutVars>
          <dgm:chMax val="1"/>
          <dgm:bulletEnabled val="1"/>
        </dgm:presLayoutVars>
      </dgm:prSet>
      <dgm:spPr/>
      <dgm:t>
        <a:bodyPr/>
        <a:lstStyle/>
        <a:p>
          <a:endParaRPr lang="en-US"/>
        </a:p>
      </dgm:t>
    </dgm:pt>
    <dgm:pt modelId="{ECB596E9-DE50-4B48-9B21-CFBF6D5912BB}" type="pres">
      <dgm:prSet presAssocID="{26434373-4975-415D-8F81-03A3F937824C}" presName="Name8" presStyleCnt="0"/>
      <dgm:spPr/>
    </dgm:pt>
    <dgm:pt modelId="{59BABF3E-DFA1-4656-9588-2A9F89B2B049}" type="pres">
      <dgm:prSet presAssocID="{26434373-4975-415D-8F81-03A3F937824C}" presName="level" presStyleLbl="node1" presStyleIdx="4" presStyleCnt="6">
        <dgm:presLayoutVars>
          <dgm:chMax val="1"/>
          <dgm:bulletEnabled val="1"/>
        </dgm:presLayoutVars>
      </dgm:prSet>
      <dgm:spPr/>
      <dgm:t>
        <a:bodyPr/>
        <a:lstStyle/>
        <a:p>
          <a:endParaRPr lang="en-US"/>
        </a:p>
      </dgm:t>
    </dgm:pt>
    <dgm:pt modelId="{0E5E0A99-F40A-4D33-B268-69BC6E30F4C5}" type="pres">
      <dgm:prSet presAssocID="{26434373-4975-415D-8F81-03A3F937824C}" presName="levelTx" presStyleLbl="revTx" presStyleIdx="0" presStyleCnt="0">
        <dgm:presLayoutVars>
          <dgm:chMax val="1"/>
          <dgm:bulletEnabled val="1"/>
        </dgm:presLayoutVars>
      </dgm:prSet>
      <dgm:spPr/>
      <dgm:t>
        <a:bodyPr/>
        <a:lstStyle/>
        <a:p>
          <a:endParaRPr lang="en-US"/>
        </a:p>
      </dgm:t>
    </dgm:pt>
    <dgm:pt modelId="{35E466BD-5640-4A83-9A53-9194286D2C9D}" type="pres">
      <dgm:prSet presAssocID="{F72F6A3F-B096-4F16-95A4-6E76B36D7BD0}" presName="Name8" presStyleCnt="0"/>
      <dgm:spPr/>
    </dgm:pt>
    <dgm:pt modelId="{B662D80A-DEAF-4652-8327-3CA57A7AD4AE}" type="pres">
      <dgm:prSet presAssocID="{F72F6A3F-B096-4F16-95A4-6E76B36D7BD0}" presName="level" presStyleLbl="node1" presStyleIdx="5" presStyleCnt="6">
        <dgm:presLayoutVars>
          <dgm:chMax val="1"/>
          <dgm:bulletEnabled val="1"/>
        </dgm:presLayoutVars>
      </dgm:prSet>
      <dgm:spPr/>
      <dgm:t>
        <a:bodyPr/>
        <a:lstStyle/>
        <a:p>
          <a:endParaRPr lang="en-US"/>
        </a:p>
      </dgm:t>
    </dgm:pt>
    <dgm:pt modelId="{4E58BAEA-F038-472B-9CF0-F933B10F7A91}" type="pres">
      <dgm:prSet presAssocID="{F72F6A3F-B096-4F16-95A4-6E76B36D7BD0}" presName="levelTx" presStyleLbl="revTx" presStyleIdx="0" presStyleCnt="0">
        <dgm:presLayoutVars>
          <dgm:chMax val="1"/>
          <dgm:bulletEnabled val="1"/>
        </dgm:presLayoutVars>
      </dgm:prSet>
      <dgm:spPr/>
      <dgm:t>
        <a:bodyPr/>
        <a:lstStyle/>
        <a:p>
          <a:endParaRPr lang="en-US"/>
        </a:p>
      </dgm:t>
    </dgm:pt>
  </dgm:ptLst>
  <dgm:cxnLst>
    <dgm:cxn modelId="{28BB626E-72FF-4892-968D-918AF48769CD}" srcId="{E4E3AD1D-F172-44FE-9EBB-D92817008713}" destId="{F72F6A3F-B096-4F16-95A4-6E76B36D7BD0}" srcOrd="5" destOrd="0" parTransId="{0B4EFA54-C610-4142-9F2B-7943B984EC97}" sibTransId="{704951A8-9974-4690-BF27-CDCC8102485F}"/>
    <dgm:cxn modelId="{E0576EC8-53DF-4F93-8115-A74709333DD7}" type="presOf" srcId="{26434373-4975-415D-8F81-03A3F937824C}" destId="{59BABF3E-DFA1-4656-9588-2A9F89B2B049}" srcOrd="0" destOrd="0" presId="urn:microsoft.com/office/officeart/2005/8/layout/pyramid1"/>
    <dgm:cxn modelId="{E305311A-5276-4ADC-A0C8-65DCB9FCC7DA}" type="presOf" srcId="{7B7136F2-FE25-44B9-BCAF-8FF06300645E}" destId="{EB891ED8-67D9-4EFC-BD68-2D1FA5BE5D8C}" srcOrd="0" destOrd="0" presId="urn:microsoft.com/office/officeart/2005/8/layout/pyramid1"/>
    <dgm:cxn modelId="{44819405-0595-48BF-92EA-115E8DA5EA0A}" type="presOf" srcId="{F72F6A3F-B096-4F16-95A4-6E76B36D7BD0}" destId="{B662D80A-DEAF-4652-8327-3CA57A7AD4AE}" srcOrd="0" destOrd="0" presId="urn:microsoft.com/office/officeart/2005/8/layout/pyramid1"/>
    <dgm:cxn modelId="{977D1CC5-8E98-4E4F-BCCB-A8DB3ED65CEF}" srcId="{E4E3AD1D-F172-44FE-9EBB-D92817008713}" destId="{196E17AD-7922-4625-8249-D9C6B08BD044}" srcOrd="2" destOrd="0" parTransId="{28AB2210-5187-431E-A13F-8BE3953C20D5}" sibTransId="{224C88AB-0692-4C6C-A52B-682B662252C3}"/>
    <dgm:cxn modelId="{711EACD7-CF60-4B47-A6EC-B569A75ED9AC}" type="presOf" srcId="{E4E3AD1D-F172-44FE-9EBB-D92817008713}" destId="{FE681A98-56D9-468B-AEE0-E8C2FEEF929C}" srcOrd="0" destOrd="0" presId="urn:microsoft.com/office/officeart/2005/8/layout/pyramid1"/>
    <dgm:cxn modelId="{46E38DFA-A583-4D3A-BFE8-E18E7B0929FA}" type="presOf" srcId="{196E17AD-7922-4625-8249-D9C6B08BD044}" destId="{8D6D4EB1-5B76-4E34-BBC9-409732883266}" srcOrd="1" destOrd="0" presId="urn:microsoft.com/office/officeart/2005/8/layout/pyramid1"/>
    <dgm:cxn modelId="{F5B03BFE-7085-4E1B-867E-B9F629E179E1}" srcId="{E4E3AD1D-F172-44FE-9EBB-D92817008713}" destId="{7B7136F2-FE25-44B9-BCAF-8FF06300645E}" srcOrd="1" destOrd="0" parTransId="{BBEC5D3D-8EC8-435E-A8A0-F1F50109605A}" sibTransId="{4BE859D4-E0F0-4D05-A68D-315510FA50DD}"/>
    <dgm:cxn modelId="{95854D59-1369-4EAC-AA89-A59B66D62EFC}" type="presOf" srcId="{DF54AE7D-D9AA-464F-A7E8-6438249B979D}" destId="{B83971B3-4BC2-4028-806C-8AEA95BE9AAD}" srcOrd="1" destOrd="0" presId="urn:microsoft.com/office/officeart/2005/8/layout/pyramid1"/>
    <dgm:cxn modelId="{E61BB8A5-03DE-4B77-919C-F1E254CB4482}" type="presOf" srcId="{196E17AD-7922-4625-8249-D9C6B08BD044}" destId="{03E0C24C-5C2A-461F-9919-D9EA16B9C31C}" srcOrd="0" destOrd="0" presId="urn:microsoft.com/office/officeart/2005/8/layout/pyramid1"/>
    <dgm:cxn modelId="{64AF38F7-A861-41D8-A30D-B4CD3F49C751}" type="presOf" srcId="{2A3D1206-AAC1-432B-96AA-113944FB8DA6}" destId="{A817A830-5AA8-4191-93D7-9A6B2F1B7270}" srcOrd="0" destOrd="0" presId="urn:microsoft.com/office/officeart/2005/8/layout/pyramid1"/>
    <dgm:cxn modelId="{AD6A1684-32BA-4956-88F5-124E8400F77A}" type="presOf" srcId="{7B7136F2-FE25-44B9-BCAF-8FF06300645E}" destId="{82080100-B394-464C-A2D6-72FCE85D6BB1}" srcOrd="1" destOrd="0" presId="urn:microsoft.com/office/officeart/2005/8/layout/pyramid1"/>
    <dgm:cxn modelId="{BEF10821-8746-4F8D-8470-2974DB04A311}" srcId="{E4E3AD1D-F172-44FE-9EBB-D92817008713}" destId="{DF54AE7D-D9AA-464F-A7E8-6438249B979D}" srcOrd="3" destOrd="0" parTransId="{E387693F-5AF6-4675-BCD3-BD7D5BE77238}" sibTransId="{BE1DB742-F15A-40F7-AEE1-CFCFA75A5E19}"/>
    <dgm:cxn modelId="{C3C335FA-9D57-4AFC-ABAA-8A9843401F8A}" type="presOf" srcId="{DF54AE7D-D9AA-464F-A7E8-6438249B979D}" destId="{B6706CEA-4461-40AE-9800-93F0934C8633}" srcOrd="0" destOrd="0" presId="urn:microsoft.com/office/officeart/2005/8/layout/pyramid1"/>
    <dgm:cxn modelId="{1BF3A50E-0B47-44DF-9015-8CE507F15ECF}" srcId="{E4E3AD1D-F172-44FE-9EBB-D92817008713}" destId="{26434373-4975-415D-8F81-03A3F937824C}" srcOrd="4" destOrd="0" parTransId="{74F052BC-133F-4D92-A568-CE63A5B748CD}" sibTransId="{D55E5B92-E244-4B0E-8C47-8A72B8D753A6}"/>
    <dgm:cxn modelId="{C2EE9D3A-0DC8-4799-ADB5-EF189ABC1EEB}" type="presOf" srcId="{26434373-4975-415D-8F81-03A3F937824C}" destId="{0E5E0A99-F40A-4D33-B268-69BC6E30F4C5}" srcOrd="1" destOrd="0" presId="urn:microsoft.com/office/officeart/2005/8/layout/pyramid1"/>
    <dgm:cxn modelId="{16E911A1-3C28-4FC4-8F2F-4391ED9BD24A}" type="presOf" srcId="{2A3D1206-AAC1-432B-96AA-113944FB8DA6}" destId="{C1666DDA-6D59-47A2-8BF4-87F3162B03BB}" srcOrd="1" destOrd="0" presId="urn:microsoft.com/office/officeart/2005/8/layout/pyramid1"/>
    <dgm:cxn modelId="{1C67CA91-1BDB-428F-B394-5D9511103551}" type="presOf" srcId="{F72F6A3F-B096-4F16-95A4-6E76B36D7BD0}" destId="{4E58BAEA-F038-472B-9CF0-F933B10F7A91}" srcOrd="1" destOrd="0" presId="urn:microsoft.com/office/officeart/2005/8/layout/pyramid1"/>
    <dgm:cxn modelId="{596E4F96-34DE-4A9B-986D-518245F1B648}" srcId="{E4E3AD1D-F172-44FE-9EBB-D92817008713}" destId="{2A3D1206-AAC1-432B-96AA-113944FB8DA6}" srcOrd="0" destOrd="0" parTransId="{81DF2584-3AF0-4625-BE59-F1D6632CD2B4}" sibTransId="{B8902797-2EC8-433A-886A-3B5EA51EDF4B}"/>
    <dgm:cxn modelId="{E40BED57-B5FB-475D-B559-B923C02F396D}" type="presParOf" srcId="{FE681A98-56D9-468B-AEE0-E8C2FEEF929C}" destId="{012B647C-2F91-4B3E-942D-7E06D820E535}" srcOrd="0" destOrd="0" presId="urn:microsoft.com/office/officeart/2005/8/layout/pyramid1"/>
    <dgm:cxn modelId="{48C4E9EE-F05E-4A28-B6D4-92B8FBCE27FA}" type="presParOf" srcId="{012B647C-2F91-4B3E-942D-7E06D820E535}" destId="{A817A830-5AA8-4191-93D7-9A6B2F1B7270}" srcOrd="0" destOrd="0" presId="urn:microsoft.com/office/officeart/2005/8/layout/pyramid1"/>
    <dgm:cxn modelId="{27E824E9-349B-484F-AA4D-A7DDB6ABAEFA}" type="presParOf" srcId="{012B647C-2F91-4B3E-942D-7E06D820E535}" destId="{C1666DDA-6D59-47A2-8BF4-87F3162B03BB}" srcOrd="1" destOrd="0" presId="urn:microsoft.com/office/officeart/2005/8/layout/pyramid1"/>
    <dgm:cxn modelId="{E10A8414-7B3E-4171-BCFE-8FD6A1F1462C}" type="presParOf" srcId="{FE681A98-56D9-468B-AEE0-E8C2FEEF929C}" destId="{84599C83-36F0-44F6-B3D6-3E17D30D46C7}" srcOrd="1" destOrd="0" presId="urn:microsoft.com/office/officeart/2005/8/layout/pyramid1"/>
    <dgm:cxn modelId="{9E8BE2E5-22A3-467D-B23D-8007C2E0121D}" type="presParOf" srcId="{84599C83-36F0-44F6-B3D6-3E17D30D46C7}" destId="{EB891ED8-67D9-4EFC-BD68-2D1FA5BE5D8C}" srcOrd="0" destOrd="0" presId="urn:microsoft.com/office/officeart/2005/8/layout/pyramid1"/>
    <dgm:cxn modelId="{8D4F30FD-31DC-4D63-9452-C094AAFDABD3}" type="presParOf" srcId="{84599C83-36F0-44F6-B3D6-3E17D30D46C7}" destId="{82080100-B394-464C-A2D6-72FCE85D6BB1}" srcOrd="1" destOrd="0" presId="urn:microsoft.com/office/officeart/2005/8/layout/pyramid1"/>
    <dgm:cxn modelId="{26E2421F-19BA-4811-8B38-531E41354DBE}" type="presParOf" srcId="{FE681A98-56D9-468B-AEE0-E8C2FEEF929C}" destId="{28E3351C-009F-440D-A156-2A4AC9E83D05}" srcOrd="2" destOrd="0" presId="urn:microsoft.com/office/officeart/2005/8/layout/pyramid1"/>
    <dgm:cxn modelId="{60A30508-AAEF-4217-9B74-14D2CDFA07FF}" type="presParOf" srcId="{28E3351C-009F-440D-A156-2A4AC9E83D05}" destId="{03E0C24C-5C2A-461F-9919-D9EA16B9C31C}" srcOrd="0" destOrd="0" presId="urn:microsoft.com/office/officeart/2005/8/layout/pyramid1"/>
    <dgm:cxn modelId="{CDC41FCE-FF3B-4765-B5BA-1A657E83F29D}" type="presParOf" srcId="{28E3351C-009F-440D-A156-2A4AC9E83D05}" destId="{8D6D4EB1-5B76-4E34-BBC9-409732883266}" srcOrd="1" destOrd="0" presId="urn:microsoft.com/office/officeart/2005/8/layout/pyramid1"/>
    <dgm:cxn modelId="{A945AB10-4098-4345-B5C5-E2DBB3319C07}" type="presParOf" srcId="{FE681A98-56D9-468B-AEE0-E8C2FEEF929C}" destId="{527B8450-77FD-4E3C-AF56-0FEBBCBDBB2E}" srcOrd="3" destOrd="0" presId="urn:microsoft.com/office/officeart/2005/8/layout/pyramid1"/>
    <dgm:cxn modelId="{366AF0B5-AA5F-4636-86C8-9720AB4D3DDC}" type="presParOf" srcId="{527B8450-77FD-4E3C-AF56-0FEBBCBDBB2E}" destId="{B6706CEA-4461-40AE-9800-93F0934C8633}" srcOrd="0" destOrd="0" presId="urn:microsoft.com/office/officeart/2005/8/layout/pyramid1"/>
    <dgm:cxn modelId="{E9DC1B64-3596-4D8E-8FA3-EFC9C6DE5762}" type="presParOf" srcId="{527B8450-77FD-4E3C-AF56-0FEBBCBDBB2E}" destId="{B83971B3-4BC2-4028-806C-8AEA95BE9AAD}" srcOrd="1" destOrd="0" presId="urn:microsoft.com/office/officeart/2005/8/layout/pyramid1"/>
    <dgm:cxn modelId="{09468503-6C93-4DA5-B2F3-FA28A96091D6}" type="presParOf" srcId="{FE681A98-56D9-468B-AEE0-E8C2FEEF929C}" destId="{ECB596E9-DE50-4B48-9B21-CFBF6D5912BB}" srcOrd="4" destOrd="0" presId="urn:microsoft.com/office/officeart/2005/8/layout/pyramid1"/>
    <dgm:cxn modelId="{BD090B96-78B1-4E44-BBE3-45BB315BDF0A}" type="presParOf" srcId="{ECB596E9-DE50-4B48-9B21-CFBF6D5912BB}" destId="{59BABF3E-DFA1-4656-9588-2A9F89B2B049}" srcOrd="0" destOrd="0" presId="urn:microsoft.com/office/officeart/2005/8/layout/pyramid1"/>
    <dgm:cxn modelId="{F74F1FFB-020F-41A9-84CB-92F89FFB8D53}" type="presParOf" srcId="{ECB596E9-DE50-4B48-9B21-CFBF6D5912BB}" destId="{0E5E0A99-F40A-4D33-B268-69BC6E30F4C5}" srcOrd="1" destOrd="0" presId="urn:microsoft.com/office/officeart/2005/8/layout/pyramid1"/>
    <dgm:cxn modelId="{AE499212-4410-462A-941E-AE9930AF9300}" type="presParOf" srcId="{FE681A98-56D9-468B-AEE0-E8C2FEEF929C}" destId="{35E466BD-5640-4A83-9A53-9194286D2C9D}" srcOrd="5" destOrd="0" presId="urn:microsoft.com/office/officeart/2005/8/layout/pyramid1"/>
    <dgm:cxn modelId="{945F6F3D-F27D-41D8-821A-AB8BA5112B5E}" type="presParOf" srcId="{35E466BD-5640-4A83-9A53-9194286D2C9D}" destId="{B662D80A-DEAF-4652-8327-3CA57A7AD4AE}" srcOrd="0" destOrd="0" presId="urn:microsoft.com/office/officeart/2005/8/layout/pyramid1"/>
    <dgm:cxn modelId="{8733D9AC-2BF5-41CD-AFB4-14A152E36CB2}" type="presParOf" srcId="{35E466BD-5640-4A83-9A53-9194286D2C9D}" destId="{4E58BAEA-F038-472B-9CF0-F933B10F7A91}" srcOrd="1" destOrd="0" presId="urn:microsoft.com/office/officeart/2005/8/layout/pyramid1"/>
  </dgm:cxnLst>
  <dgm:bg/>
  <dgm:whole/>
</dgm:dataModel>
</file>

<file path=ppt/diagrams/data4.xml><?xml version="1.0" encoding="utf-8"?>
<dgm:dataModel xmlns:dgm="http://schemas.openxmlformats.org/drawingml/2006/diagram" xmlns:a="http://schemas.openxmlformats.org/drawingml/2006/main">
  <dgm:ptLst>
    <dgm:pt modelId="{DE66979C-D372-45D9-8439-3008E5FA9F7A}" type="doc">
      <dgm:prSet loTypeId="urn:microsoft.com/office/officeart/2005/8/layout/cycle7" loCatId="cycle" qsTypeId="urn:microsoft.com/office/officeart/2005/8/quickstyle/3d5" qsCatId="3D" csTypeId="urn:microsoft.com/office/officeart/2005/8/colors/accent3_5" csCatId="accent3" phldr="1"/>
      <dgm:spPr/>
      <dgm:t>
        <a:bodyPr/>
        <a:lstStyle/>
        <a:p>
          <a:endParaRPr lang="en-US"/>
        </a:p>
      </dgm:t>
    </dgm:pt>
    <dgm:pt modelId="{32C1F35B-DE3F-42B2-A769-A8AE8063B497}">
      <dgm:prSet phldrT="[Text]"/>
      <dgm:spPr/>
      <dgm:t>
        <a:bodyPr/>
        <a:lstStyle/>
        <a:p>
          <a:r>
            <a:rPr lang="en-US" dirty="0" smtClean="0"/>
            <a:t>F &amp; B Controller</a:t>
          </a:r>
          <a:endParaRPr lang="en-US" dirty="0"/>
        </a:p>
      </dgm:t>
    </dgm:pt>
    <dgm:pt modelId="{22FD8E1E-7D9D-43E9-B804-85980A5DAC7B}" type="parTrans" cxnId="{57A1929C-D161-439B-83CC-26D8A587F491}">
      <dgm:prSet/>
      <dgm:spPr/>
      <dgm:t>
        <a:bodyPr/>
        <a:lstStyle/>
        <a:p>
          <a:endParaRPr lang="en-US"/>
        </a:p>
      </dgm:t>
    </dgm:pt>
    <dgm:pt modelId="{D6B86F78-ABD4-4FAE-A0E0-CCAC3CFC2373}" type="sibTrans" cxnId="{57A1929C-D161-439B-83CC-26D8A587F491}">
      <dgm:prSet/>
      <dgm:spPr/>
      <dgm:t>
        <a:bodyPr/>
        <a:lstStyle/>
        <a:p>
          <a:endParaRPr lang="en-US" dirty="0"/>
        </a:p>
      </dgm:t>
    </dgm:pt>
    <dgm:pt modelId="{DD6D7F1C-2009-4450-98A9-642D72F07E9F}">
      <dgm:prSet phldrT="[Text]"/>
      <dgm:spPr/>
      <dgm:t>
        <a:bodyPr/>
        <a:lstStyle/>
        <a:p>
          <a:r>
            <a:rPr lang="en-US" dirty="0" smtClean="0"/>
            <a:t>Non Alcoholic</a:t>
          </a:r>
          <a:endParaRPr lang="en-US" dirty="0"/>
        </a:p>
      </dgm:t>
    </dgm:pt>
    <dgm:pt modelId="{2401B5CE-1DC7-4519-AC44-FE65E303E3F0}" type="parTrans" cxnId="{64B7C1CB-B68F-4EAD-8CC6-A8F83ECD557C}">
      <dgm:prSet/>
      <dgm:spPr/>
      <dgm:t>
        <a:bodyPr/>
        <a:lstStyle/>
        <a:p>
          <a:endParaRPr lang="en-US"/>
        </a:p>
      </dgm:t>
    </dgm:pt>
    <dgm:pt modelId="{D3D4F96B-6792-4036-8153-D6C834637996}" type="sibTrans" cxnId="{64B7C1CB-B68F-4EAD-8CC6-A8F83ECD557C}">
      <dgm:prSet/>
      <dgm:spPr/>
      <dgm:t>
        <a:bodyPr/>
        <a:lstStyle/>
        <a:p>
          <a:endParaRPr lang="en-US" dirty="0"/>
        </a:p>
      </dgm:t>
    </dgm:pt>
    <dgm:pt modelId="{CAD1A523-8E01-4D55-9E1B-5D79F0D35ABD}">
      <dgm:prSet phldrT="[Text]"/>
      <dgm:spPr/>
      <dgm:t>
        <a:bodyPr/>
        <a:lstStyle/>
        <a:p>
          <a:r>
            <a:rPr lang="en-US" dirty="0" smtClean="0"/>
            <a:t>Alcohol</a:t>
          </a:r>
          <a:endParaRPr lang="en-US" dirty="0"/>
        </a:p>
      </dgm:t>
    </dgm:pt>
    <dgm:pt modelId="{B8A82D83-145D-4F17-AEC4-78A99F26DB77}" type="parTrans" cxnId="{244A31EB-291A-4D46-8533-8C42520781B2}">
      <dgm:prSet/>
      <dgm:spPr/>
      <dgm:t>
        <a:bodyPr/>
        <a:lstStyle/>
        <a:p>
          <a:endParaRPr lang="en-US"/>
        </a:p>
      </dgm:t>
    </dgm:pt>
    <dgm:pt modelId="{5400FDAA-8CD5-4B44-93E6-C068F9E6EA8E}" type="sibTrans" cxnId="{244A31EB-291A-4D46-8533-8C42520781B2}">
      <dgm:prSet/>
      <dgm:spPr/>
      <dgm:t>
        <a:bodyPr/>
        <a:lstStyle/>
        <a:p>
          <a:endParaRPr lang="en-US" dirty="0"/>
        </a:p>
      </dgm:t>
    </dgm:pt>
    <dgm:pt modelId="{E387361F-5FA0-4463-A52C-31A3C49CC9C3}" type="pres">
      <dgm:prSet presAssocID="{DE66979C-D372-45D9-8439-3008E5FA9F7A}" presName="Name0" presStyleCnt="0">
        <dgm:presLayoutVars>
          <dgm:dir/>
          <dgm:resizeHandles val="exact"/>
        </dgm:presLayoutVars>
      </dgm:prSet>
      <dgm:spPr/>
      <dgm:t>
        <a:bodyPr/>
        <a:lstStyle/>
        <a:p>
          <a:endParaRPr lang="en-US"/>
        </a:p>
      </dgm:t>
    </dgm:pt>
    <dgm:pt modelId="{55A1EA51-0FA0-4858-9BB6-A2F85753B35D}" type="pres">
      <dgm:prSet presAssocID="{32C1F35B-DE3F-42B2-A769-A8AE8063B497}" presName="node" presStyleLbl="node1" presStyleIdx="0" presStyleCnt="3">
        <dgm:presLayoutVars>
          <dgm:bulletEnabled val="1"/>
        </dgm:presLayoutVars>
      </dgm:prSet>
      <dgm:spPr/>
      <dgm:t>
        <a:bodyPr/>
        <a:lstStyle/>
        <a:p>
          <a:endParaRPr lang="en-US"/>
        </a:p>
      </dgm:t>
    </dgm:pt>
    <dgm:pt modelId="{66EF12B7-C671-4F3E-B840-ADF6312EFDA2}" type="pres">
      <dgm:prSet presAssocID="{D6B86F78-ABD4-4FAE-A0E0-CCAC3CFC2373}" presName="sibTrans" presStyleLbl="sibTrans2D1" presStyleIdx="0" presStyleCnt="3"/>
      <dgm:spPr/>
      <dgm:t>
        <a:bodyPr/>
        <a:lstStyle/>
        <a:p>
          <a:endParaRPr lang="en-US"/>
        </a:p>
      </dgm:t>
    </dgm:pt>
    <dgm:pt modelId="{6150C301-2658-4577-A56F-220D15F555D4}" type="pres">
      <dgm:prSet presAssocID="{D6B86F78-ABD4-4FAE-A0E0-CCAC3CFC2373}" presName="connectorText" presStyleLbl="sibTrans2D1" presStyleIdx="0" presStyleCnt="3"/>
      <dgm:spPr/>
      <dgm:t>
        <a:bodyPr/>
        <a:lstStyle/>
        <a:p>
          <a:endParaRPr lang="en-US"/>
        </a:p>
      </dgm:t>
    </dgm:pt>
    <dgm:pt modelId="{078F537F-DBF0-4E8E-A8F2-6B0D15340EE6}" type="pres">
      <dgm:prSet presAssocID="{DD6D7F1C-2009-4450-98A9-642D72F07E9F}" presName="node" presStyleLbl="node1" presStyleIdx="1" presStyleCnt="3">
        <dgm:presLayoutVars>
          <dgm:bulletEnabled val="1"/>
        </dgm:presLayoutVars>
      </dgm:prSet>
      <dgm:spPr/>
      <dgm:t>
        <a:bodyPr/>
        <a:lstStyle/>
        <a:p>
          <a:endParaRPr lang="en-US"/>
        </a:p>
      </dgm:t>
    </dgm:pt>
    <dgm:pt modelId="{3E317AE9-C898-441D-A60C-5BCDF06410DB}" type="pres">
      <dgm:prSet presAssocID="{D3D4F96B-6792-4036-8153-D6C834637996}" presName="sibTrans" presStyleLbl="sibTrans2D1" presStyleIdx="1" presStyleCnt="3"/>
      <dgm:spPr/>
      <dgm:t>
        <a:bodyPr/>
        <a:lstStyle/>
        <a:p>
          <a:endParaRPr lang="en-US"/>
        </a:p>
      </dgm:t>
    </dgm:pt>
    <dgm:pt modelId="{FFF51311-16F5-4847-95AD-C5FF161220CC}" type="pres">
      <dgm:prSet presAssocID="{D3D4F96B-6792-4036-8153-D6C834637996}" presName="connectorText" presStyleLbl="sibTrans2D1" presStyleIdx="1" presStyleCnt="3"/>
      <dgm:spPr/>
      <dgm:t>
        <a:bodyPr/>
        <a:lstStyle/>
        <a:p>
          <a:endParaRPr lang="en-US"/>
        </a:p>
      </dgm:t>
    </dgm:pt>
    <dgm:pt modelId="{F8D7A448-2DEA-4B57-9A21-50EB69511273}" type="pres">
      <dgm:prSet presAssocID="{CAD1A523-8E01-4D55-9E1B-5D79F0D35ABD}" presName="node" presStyleLbl="node1" presStyleIdx="2" presStyleCnt="3">
        <dgm:presLayoutVars>
          <dgm:bulletEnabled val="1"/>
        </dgm:presLayoutVars>
      </dgm:prSet>
      <dgm:spPr/>
      <dgm:t>
        <a:bodyPr/>
        <a:lstStyle/>
        <a:p>
          <a:endParaRPr lang="en-US"/>
        </a:p>
      </dgm:t>
    </dgm:pt>
    <dgm:pt modelId="{6E057129-A055-4DBD-A2F7-E44D9EC77A79}" type="pres">
      <dgm:prSet presAssocID="{5400FDAA-8CD5-4B44-93E6-C068F9E6EA8E}" presName="sibTrans" presStyleLbl="sibTrans2D1" presStyleIdx="2" presStyleCnt="3"/>
      <dgm:spPr/>
      <dgm:t>
        <a:bodyPr/>
        <a:lstStyle/>
        <a:p>
          <a:endParaRPr lang="en-US"/>
        </a:p>
      </dgm:t>
    </dgm:pt>
    <dgm:pt modelId="{54FBD47F-CF8E-4493-848F-23E4D4804444}" type="pres">
      <dgm:prSet presAssocID="{5400FDAA-8CD5-4B44-93E6-C068F9E6EA8E}" presName="connectorText" presStyleLbl="sibTrans2D1" presStyleIdx="2" presStyleCnt="3"/>
      <dgm:spPr/>
      <dgm:t>
        <a:bodyPr/>
        <a:lstStyle/>
        <a:p>
          <a:endParaRPr lang="en-US"/>
        </a:p>
      </dgm:t>
    </dgm:pt>
  </dgm:ptLst>
  <dgm:cxnLst>
    <dgm:cxn modelId="{57A1929C-D161-439B-83CC-26D8A587F491}" srcId="{DE66979C-D372-45D9-8439-3008E5FA9F7A}" destId="{32C1F35B-DE3F-42B2-A769-A8AE8063B497}" srcOrd="0" destOrd="0" parTransId="{22FD8E1E-7D9D-43E9-B804-85980A5DAC7B}" sibTransId="{D6B86F78-ABD4-4FAE-A0E0-CCAC3CFC2373}"/>
    <dgm:cxn modelId="{244A31EB-291A-4D46-8533-8C42520781B2}" srcId="{DE66979C-D372-45D9-8439-3008E5FA9F7A}" destId="{CAD1A523-8E01-4D55-9E1B-5D79F0D35ABD}" srcOrd="2" destOrd="0" parTransId="{B8A82D83-145D-4F17-AEC4-78A99F26DB77}" sibTransId="{5400FDAA-8CD5-4B44-93E6-C068F9E6EA8E}"/>
    <dgm:cxn modelId="{6A1367B6-1A90-47F4-994B-59EF650BC3DD}" type="presOf" srcId="{CAD1A523-8E01-4D55-9E1B-5D79F0D35ABD}" destId="{F8D7A448-2DEA-4B57-9A21-50EB69511273}" srcOrd="0" destOrd="0" presId="urn:microsoft.com/office/officeart/2005/8/layout/cycle7"/>
    <dgm:cxn modelId="{8661090A-D254-4090-B09F-8D255EE7C881}" type="presOf" srcId="{D3D4F96B-6792-4036-8153-D6C834637996}" destId="{FFF51311-16F5-4847-95AD-C5FF161220CC}" srcOrd="1" destOrd="0" presId="urn:microsoft.com/office/officeart/2005/8/layout/cycle7"/>
    <dgm:cxn modelId="{F070BBA0-2BB1-4436-A372-BAFACFD304E5}" type="presOf" srcId="{5400FDAA-8CD5-4B44-93E6-C068F9E6EA8E}" destId="{54FBD47F-CF8E-4493-848F-23E4D4804444}" srcOrd="1" destOrd="0" presId="urn:microsoft.com/office/officeart/2005/8/layout/cycle7"/>
    <dgm:cxn modelId="{6D0010CA-9BA4-497A-A72D-CB820B4BA120}" type="presOf" srcId="{5400FDAA-8CD5-4B44-93E6-C068F9E6EA8E}" destId="{6E057129-A055-4DBD-A2F7-E44D9EC77A79}" srcOrd="0" destOrd="0" presId="urn:microsoft.com/office/officeart/2005/8/layout/cycle7"/>
    <dgm:cxn modelId="{64B7C1CB-B68F-4EAD-8CC6-A8F83ECD557C}" srcId="{DE66979C-D372-45D9-8439-3008E5FA9F7A}" destId="{DD6D7F1C-2009-4450-98A9-642D72F07E9F}" srcOrd="1" destOrd="0" parTransId="{2401B5CE-1DC7-4519-AC44-FE65E303E3F0}" sibTransId="{D3D4F96B-6792-4036-8153-D6C834637996}"/>
    <dgm:cxn modelId="{22795A2B-F390-4BFB-809F-6B32985BE2BC}" type="presOf" srcId="{32C1F35B-DE3F-42B2-A769-A8AE8063B497}" destId="{55A1EA51-0FA0-4858-9BB6-A2F85753B35D}" srcOrd="0" destOrd="0" presId="urn:microsoft.com/office/officeart/2005/8/layout/cycle7"/>
    <dgm:cxn modelId="{F02B8631-07F2-4E67-945C-431B7E672A59}" type="presOf" srcId="{D6B86F78-ABD4-4FAE-A0E0-CCAC3CFC2373}" destId="{6150C301-2658-4577-A56F-220D15F555D4}" srcOrd="1" destOrd="0" presId="urn:microsoft.com/office/officeart/2005/8/layout/cycle7"/>
    <dgm:cxn modelId="{ECBDAEF8-26E0-4749-B804-F16158A942F5}" type="presOf" srcId="{D3D4F96B-6792-4036-8153-D6C834637996}" destId="{3E317AE9-C898-441D-A60C-5BCDF06410DB}" srcOrd="0" destOrd="0" presId="urn:microsoft.com/office/officeart/2005/8/layout/cycle7"/>
    <dgm:cxn modelId="{5818D266-8F28-43EB-98EF-126AC8FEC242}" type="presOf" srcId="{DD6D7F1C-2009-4450-98A9-642D72F07E9F}" destId="{078F537F-DBF0-4E8E-A8F2-6B0D15340EE6}" srcOrd="0" destOrd="0" presId="urn:microsoft.com/office/officeart/2005/8/layout/cycle7"/>
    <dgm:cxn modelId="{07A7E14C-7F1D-44B7-99CF-A1DF97939B78}" type="presOf" srcId="{DE66979C-D372-45D9-8439-3008E5FA9F7A}" destId="{E387361F-5FA0-4463-A52C-31A3C49CC9C3}" srcOrd="0" destOrd="0" presId="urn:microsoft.com/office/officeart/2005/8/layout/cycle7"/>
    <dgm:cxn modelId="{8D1C1BCC-DCE1-4A6C-99C5-9B2760DCBD7B}" type="presOf" srcId="{D6B86F78-ABD4-4FAE-A0E0-CCAC3CFC2373}" destId="{66EF12B7-C671-4F3E-B840-ADF6312EFDA2}" srcOrd="0" destOrd="0" presId="urn:microsoft.com/office/officeart/2005/8/layout/cycle7"/>
    <dgm:cxn modelId="{A1815EDC-086A-4891-802E-D64107C3955A}" type="presParOf" srcId="{E387361F-5FA0-4463-A52C-31A3C49CC9C3}" destId="{55A1EA51-0FA0-4858-9BB6-A2F85753B35D}" srcOrd="0" destOrd="0" presId="urn:microsoft.com/office/officeart/2005/8/layout/cycle7"/>
    <dgm:cxn modelId="{935B8256-CA8B-49DA-A115-7E62764F6FDB}" type="presParOf" srcId="{E387361F-5FA0-4463-A52C-31A3C49CC9C3}" destId="{66EF12B7-C671-4F3E-B840-ADF6312EFDA2}" srcOrd="1" destOrd="0" presId="urn:microsoft.com/office/officeart/2005/8/layout/cycle7"/>
    <dgm:cxn modelId="{3D049B51-4276-4E6B-92F7-75032B4CD298}" type="presParOf" srcId="{66EF12B7-C671-4F3E-B840-ADF6312EFDA2}" destId="{6150C301-2658-4577-A56F-220D15F555D4}" srcOrd="0" destOrd="0" presId="urn:microsoft.com/office/officeart/2005/8/layout/cycle7"/>
    <dgm:cxn modelId="{F57D69F0-E1A2-4FAC-BDA3-DE8425CB715E}" type="presParOf" srcId="{E387361F-5FA0-4463-A52C-31A3C49CC9C3}" destId="{078F537F-DBF0-4E8E-A8F2-6B0D15340EE6}" srcOrd="2" destOrd="0" presId="urn:microsoft.com/office/officeart/2005/8/layout/cycle7"/>
    <dgm:cxn modelId="{4727DABB-D748-4329-9B50-B6854D47B56A}" type="presParOf" srcId="{E387361F-5FA0-4463-A52C-31A3C49CC9C3}" destId="{3E317AE9-C898-441D-A60C-5BCDF06410DB}" srcOrd="3" destOrd="0" presId="urn:microsoft.com/office/officeart/2005/8/layout/cycle7"/>
    <dgm:cxn modelId="{D2031B9C-6C97-4752-81F2-CBD8E4BD5332}" type="presParOf" srcId="{3E317AE9-C898-441D-A60C-5BCDF06410DB}" destId="{FFF51311-16F5-4847-95AD-C5FF161220CC}" srcOrd="0" destOrd="0" presId="urn:microsoft.com/office/officeart/2005/8/layout/cycle7"/>
    <dgm:cxn modelId="{00B36379-1193-4B0F-9518-DD958F8DDD86}" type="presParOf" srcId="{E387361F-5FA0-4463-A52C-31A3C49CC9C3}" destId="{F8D7A448-2DEA-4B57-9A21-50EB69511273}" srcOrd="4" destOrd="0" presId="urn:microsoft.com/office/officeart/2005/8/layout/cycle7"/>
    <dgm:cxn modelId="{58E81E50-6775-41AB-906B-63FF2E45D8E9}" type="presParOf" srcId="{E387361F-5FA0-4463-A52C-31A3C49CC9C3}" destId="{6E057129-A055-4DBD-A2F7-E44D9EC77A79}" srcOrd="5" destOrd="0" presId="urn:microsoft.com/office/officeart/2005/8/layout/cycle7"/>
    <dgm:cxn modelId="{B3B6D909-C54A-44A8-A26F-8E1D3B2ECC45}" type="presParOf" srcId="{6E057129-A055-4DBD-A2F7-E44D9EC77A79}" destId="{54FBD47F-CF8E-4493-848F-23E4D4804444}" srcOrd="0" destOrd="0" presId="urn:microsoft.com/office/officeart/2005/8/layout/cycle7"/>
  </dgm:cxnLst>
  <dgm:bg/>
  <dgm:whole/>
</dgm:dataModel>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08E85B-310C-184D-A3DC-4C808B4E6418}" type="datetimeFigureOut">
              <a:rPr lang="en-US" smtClean="0"/>
              <a:pPr/>
              <a:t>7/6/2010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4B6FD2-D9EB-6649-84C7-836CA97B826D}"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44</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45</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47</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48</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49</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50</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51</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52</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53</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54</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55</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56</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57</a:t>
            </a:fld>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58</a:t>
            </a:fld>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4B6FD2-D9EB-6649-84C7-836CA97B826D}" type="slidenum">
              <a:rPr lang="en-US" smtClean="0"/>
              <a:pPr/>
              <a:t>59</a:t>
            </a:fld>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60</a:t>
            </a:fld>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61</a:t>
            </a:fld>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62</a:t>
            </a:fld>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63</a:t>
            </a:fld>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64</a:t>
            </a:fld>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65</a:t>
            </a:fld>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66</a:t>
            </a:fld>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67</a:t>
            </a:fld>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68</a:t>
            </a:fld>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69</a:t>
            </a:fld>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70</a:t>
            </a:fld>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71</a:t>
            </a:fld>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72</a:t>
            </a:fld>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73</a:t>
            </a:fld>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74</a:t>
            </a:fld>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75</a:t>
            </a:fld>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76</a:t>
            </a:fld>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77</a:t>
            </a:fld>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78</a:t>
            </a:fld>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79</a:t>
            </a:fld>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80</a:t>
            </a:fld>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81</a:t>
            </a:fld>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82</a:t>
            </a:fld>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83</a:t>
            </a:fld>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84</a:t>
            </a:fld>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85</a:t>
            </a:fld>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86</a:t>
            </a:fld>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87</a:t>
            </a:fld>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88</a:t>
            </a:fld>
            <a:endParaRPr 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89</a:t>
            </a:fld>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90</a:t>
            </a:fld>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91</a:t>
            </a:fld>
            <a:endParaRPr 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92</a:t>
            </a:fld>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93</a:t>
            </a:fld>
            <a:endParaRPr 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94</a:t>
            </a:fld>
            <a:endParaRPr 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95</a:t>
            </a:fld>
            <a:endParaRPr 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96</a:t>
            </a:fld>
            <a:endParaRPr 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97</a:t>
            </a:fld>
            <a:endParaRPr 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98</a:t>
            </a:fld>
            <a:endParaRPr 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99</a:t>
            </a:fld>
            <a:endParaRPr 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100</a:t>
            </a:fld>
            <a:endParaRPr 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101</a:t>
            </a:fld>
            <a:endParaRPr 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102</a:t>
            </a:fld>
            <a:endParaRPr 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103</a:t>
            </a:fld>
            <a:endParaRPr 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104</a:t>
            </a:fld>
            <a:endParaRPr 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105</a:t>
            </a:fld>
            <a:endParaRPr 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106</a:t>
            </a:fld>
            <a:endParaRPr 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107</a:t>
            </a:fld>
            <a:endParaRPr 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108</a:t>
            </a:fld>
            <a:endParaRPr 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109</a:t>
            </a:fld>
            <a:endParaRPr 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110</a:t>
            </a:fld>
            <a:endParaRPr lang="en-U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111</a:t>
            </a:fld>
            <a:endParaRPr 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112</a:t>
            </a:fld>
            <a:endParaRPr 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113</a:t>
            </a:fld>
            <a:endParaRPr 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114</a:t>
            </a:fld>
            <a:endParaRPr 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115</a:t>
            </a:fld>
            <a:endParaRPr 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116</a:t>
            </a:fld>
            <a:endParaRPr 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117</a:t>
            </a:fld>
            <a:endParaRPr 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118</a:t>
            </a:fld>
            <a:endParaRPr 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119</a:t>
            </a:fld>
            <a:endParaRPr 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120</a:t>
            </a:fld>
            <a:endParaRPr 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121</a:t>
            </a:fld>
            <a:endParaRPr 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122</a:t>
            </a:fld>
            <a:endParaRPr lang="en-US"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123</a:t>
            </a:fld>
            <a:endParaRPr 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124</a:t>
            </a:fld>
            <a:endParaRPr 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125</a:t>
            </a:fld>
            <a:endParaRPr lang="en-US"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126</a:t>
            </a:fld>
            <a:endParaRPr 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127</a:t>
            </a:fld>
            <a:endParaRPr 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128</a:t>
            </a:fld>
            <a:endParaRPr 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129</a:t>
            </a:fld>
            <a:endParaRPr lang="en-US"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130</a:t>
            </a:fld>
            <a:endParaRPr lang="en-US"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131</a:t>
            </a:fld>
            <a:endParaRPr lang="en-US"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132</a:t>
            </a:fld>
            <a:endParaRPr lang="en-US"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133</a:t>
            </a:fld>
            <a:endParaRPr lang="en-US"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134</a:t>
            </a:fld>
            <a:endParaRPr lang="en-US"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135</a:t>
            </a:fld>
            <a:endParaRPr lang="en-US" dirty="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4B6FD2-D9EB-6649-84C7-836CA97B826D}" type="slidenum">
              <a:rPr lang="en-US" smtClean="0"/>
              <a:pPr/>
              <a:t>136</a:t>
            </a:fld>
            <a:endParaRPr lang="en-US"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4B6FD2-D9EB-6649-84C7-836CA97B826D}" type="slidenum">
              <a:rPr lang="en-US" smtClean="0"/>
              <a:pPr/>
              <a:t>137</a:t>
            </a:fld>
            <a:endParaRPr lang="en-US"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4B6FD2-D9EB-6649-84C7-836CA97B826D}" type="slidenum">
              <a:rPr lang="en-US" smtClean="0"/>
              <a:pPr/>
              <a:t>138</a:t>
            </a:fld>
            <a:endParaRPr lang="en-US" dirty="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139</a:t>
            </a:fld>
            <a:endParaRPr lang="en-US" dirty="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140</a:t>
            </a:fld>
            <a:endParaRPr lang="en-US" dirty="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141</a:t>
            </a:fld>
            <a:endParaRPr lang="en-US" dirty="0"/>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142</a:t>
            </a:fld>
            <a:endParaRPr lang="en-US" dirty="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143</a:t>
            </a:fld>
            <a:endParaRPr lang="en-US" dirty="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144</a:t>
            </a:fld>
            <a:endParaRPr lang="en-US" dirty="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145</a:t>
            </a:fld>
            <a:endParaRPr lang="en-US" dirty="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146</a:t>
            </a:fld>
            <a:endParaRPr lang="en-US" dirty="0"/>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147</a:t>
            </a:fld>
            <a:endParaRPr lang="en-US" dirty="0"/>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148</a:t>
            </a:fld>
            <a:endParaRPr lang="en-US" dirty="0"/>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149</a:t>
            </a:fld>
            <a:endParaRPr lang="en-US" dirty="0"/>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150</a:t>
            </a:fld>
            <a:endParaRPr lang="en-US" dirty="0"/>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151</a:t>
            </a:fld>
            <a:endParaRPr lang="en-US" dirty="0"/>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152</a:t>
            </a:fld>
            <a:endParaRPr lang="en-US" dirty="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153</a:t>
            </a:fld>
            <a:endParaRPr lang="en-US" dirty="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154</a:t>
            </a:fld>
            <a:endParaRPr lang="en-US" dirty="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155</a:t>
            </a:fld>
            <a:endParaRPr lang="en-US" dirty="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156</a:t>
            </a:fld>
            <a:endParaRPr lang="en-US" dirty="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157</a:t>
            </a:fld>
            <a:endParaRPr lang="en-US" dirty="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158</a:t>
            </a:fld>
            <a:endParaRPr lang="en-US" dirty="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159</a:t>
            </a:fld>
            <a:endParaRPr lang="en-US" dirty="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4B6FD2-D9EB-6649-84C7-836CA97B826D}" type="slidenum">
              <a:rPr lang="en-US" smtClean="0"/>
              <a:pPr/>
              <a:t>160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C3BB0E-7DED-4970-BF85-E82D7815F0F9}" type="datetimeFigureOut">
              <a:rPr lang="en-US" smtClean="0"/>
              <a:pPr/>
              <a:t>7/6/2010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BE2642-0755-4BCE-9FDB-A7946148866C}" type="slidenum">
              <a:rPr lang="en-US" smtClean="0"/>
              <a:pPr/>
              <a:t>‹#›</a:t>
            </a:fld>
            <a:endParaRPr lang="en-US" dirty="0"/>
          </a:p>
        </p:txBody>
      </p:sp>
      <p:pic>
        <p:nvPicPr>
          <p:cNvPr id="7" name="Picture 2" descr="D:\Abhijeet Back Up\Consumer workshop\Generic creatives\tulleeho logo.jpg"/>
          <p:cNvPicPr>
            <a:picLocks noChangeAspect="1" noChangeArrowheads="1"/>
          </p:cNvPicPr>
          <p:nvPr userDrawn="1"/>
        </p:nvPicPr>
        <p:blipFill>
          <a:blip r:embed="rId2" cstate="print"/>
          <a:srcRect/>
          <a:stretch>
            <a:fillRect/>
          </a:stretch>
        </p:blipFill>
        <p:spPr bwMode="auto">
          <a:xfrm>
            <a:off x="7305676" y="6197071"/>
            <a:ext cx="1838324" cy="660929"/>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C3BB0E-7DED-4970-BF85-E82D7815F0F9}" type="datetimeFigureOut">
              <a:rPr lang="en-US" smtClean="0"/>
              <a:pPr/>
              <a:t>7/6/2010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BE2642-0755-4BCE-9FDB-A7946148866C}" type="slidenum">
              <a:rPr lang="en-US" smtClean="0"/>
              <a:pPr/>
              <a:t>‹#›</a:t>
            </a:fld>
            <a:endParaRPr lang="en-US" dirty="0"/>
          </a:p>
        </p:txBody>
      </p:sp>
      <p:pic>
        <p:nvPicPr>
          <p:cNvPr id="7" name="Picture 2" descr="D:\Abhijeet Back Up\Consumer workshop\Generic creatives\tulleeho logo.jpg"/>
          <p:cNvPicPr>
            <a:picLocks noChangeAspect="1" noChangeArrowheads="1"/>
          </p:cNvPicPr>
          <p:nvPr userDrawn="1"/>
        </p:nvPicPr>
        <p:blipFill>
          <a:blip r:embed="rId2" cstate="print"/>
          <a:srcRect/>
          <a:stretch>
            <a:fillRect/>
          </a:stretch>
        </p:blipFill>
        <p:spPr bwMode="auto">
          <a:xfrm>
            <a:off x="7305676" y="6197071"/>
            <a:ext cx="1838324" cy="660929"/>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C3BB0E-7DED-4970-BF85-E82D7815F0F9}" type="datetimeFigureOut">
              <a:rPr lang="en-US" smtClean="0"/>
              <a:pPr/>
              <a:t>7/6/2010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BE2642-0755-4BCE-9FDB-A7946148866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C3BB0E-7DED-4970-BF85-E82D7815F0F9}" type="datetimeFigureOut">
              <a:rPr lang="en-US" smtClean="0"/>
              <a:pPr/>
              <a:t>7/6/2010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5BE2642-0755-4BCE-9FDB-A7946148866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C3BB0E-7DED-4970-BF85-E82D7815F0F9}" type="datetimeFigureOut">
              <a:rPr lang="en-US" smtClean="0"/>
              <a:pPr/>
              <a:t>7/6/2010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5BE2642-0755-4BCE-9FDB-A7946148866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C3BB0E-7DED-4970-BF85-E82D7815F0F9}" type="datetimeFigureOut">
              <a:rPr lang="en-US" smtClean="0"/>
              <a:pPr/>
              <a:t>7/6/2010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5BE2642-0755-4BCE-9FDB-A7946148866C}" type="slidenum">
              <a:rPr lang="en-US" smtClean="0"/>
              <a:pPr/>
              <a:t>‹#›</a:t>
            </a:fld>
            <a:endParaRPr lang="en-US" dirty="0"/>
          </a:p>
        </p:txBody>
      </p:sp>
      <p:pic>
        <p:nvPicPr>
          <p:cNvPr id="6" name="Picture 2" descr="D:\Abhijeet Back Up\Consumer workshop\Generic creatives\tulleeho logo.jpg"/>
          <p:cNvPicPr>
            <a:picLocks noChangeAspect="1" noChangeArrowheads="1"/>
          </p:cNvPicPr>
          <p:nvPr userDrawn="1"/>
        </p:nvPicPr>
        <p:blipFill>
          <a:blip r:embed="rId2" cstate="print"/>
          <a:srcRect/>
          <a:stretch>
            <a:fillRect/>
          </a:stretch>
        </p:blipFill>
        <p:spPr bwMode="auto">
          <a:xfrm>
            <a:off x="7305676" y="6197071"/>
            <a:ext cx="1838324" cy="660929"/>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C3BB0E-7DED-4970-BF85-E82D7815F0F9}" type="datetimeFigureOut">
              <a:rPr lang="en-US" smtClean="0"/>
              <a:pPr/>
              <a:t>7/6/2010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5BE2642-0755-4BCE-9FDB-A7946148866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C3BB0E-7DED-4970-BF85-E82D7815F0F9}" type="datetimeFigureOut">
              <a:rPr lang="en-US" smtClean="0"/>
              <a:pPr/>
              <a:t>7/6/2010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5BE2642-0755-4BCE-9FDB-A7946148866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C3BB0E-7DED-4970-BF85-E82D7815F0F9}" type="datetimeFigureOut">
              <a:rPr lang="en-US" smtClean="0"/>
              <a:pPr/>
              <a:t>7/6/2010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5BE2642-0755-4BCE-9FDB-A7946148866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C3BB0E-7DED-4970-BF85-E82D7815F0F9}" type="datetimeFigureOut">
              <a:rPr lang="en-US" smtClean="0"/>
              <a:pPr/>
              <a:t>7/6/2010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BE2642-0755-4BCE-9FDB-A7946148866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C3BB0E-7DED-4970-BF85-E82D7815F0F9}" type="datetimeFigureOut">
              <a:rPr lang="en-US" smtClean="0"/>
              <a:pPr/>
              <a:t>7/6/2010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BE2642-0755-4BCE-9FDB-A7946148866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C3BB0E-7DED-4970-BF85-E82D7815F0F9}" type="datetimeFigureOut">
              <a:rPr lang="en-US" smtClean="0"/>
              <a:pPr/>
              <a:t>7/6/2010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BE2642-0755-4BCE-9FDB-A7946148866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10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123.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141.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6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Hops &amp; Grains</a:t>
            </a:r>
            <a:endParaRPr lang="en-US" b="1" dirty="0"/>
          </a:p>
        </p:txBody>
      </p:sp>
      <p:sp>
        <p:nvSpPr>
          <p:cNvPr id="3" name="Subtitle 2"/>
          <p:cNvSpPr>
            <a:spLocks noGrp="1"/>
          </p:cNvSpPr>
          <p:nvPr>
            <p:ph type="subTitle" idx="1"/>
          </p:nvPr>
        </p:nvSpPr>
        <p:spPr/>
        <p:txBody>
          <a:bodyPr>
            <a:normAutofit/>
          </a:bodyPr>
          <a:lstStyle/>
          <a:p>
            <a:r>
              <a:rPr lang="en-US" sz="2800" dirty="0" smtClean="0"/>
              <a:t>Operational Manual – Part 1</a:t>
            </a:r>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INDEX</a:t>
            </a:r>
            <a:endParaRPr lang="en-US" sz="3600" b="1" dirty="0"/>
          </a:p>
        </p:txBody>
      </p:sp>
      <p:sp>
        <p:nvSpPr>
          <p:cNvPr id="3" name="Content Placeholder 2"/>
          <p:cNvSpPr>
            <a:spLocks noGrp="1"/>
          </p:cNvSpPr>
          <p:nvPr>
            <p:ph idx="1"/>
          </p:nvPr>
        </p:nvSpPr>
        <p:spPr/>
        <p:txBody>
          <a:bodyPr>
            <a:normAutofit fontScale="85000" lnSpcReduction="20000"/>
          </a:bodyPr>
          <a:lstStyle/>
          <a:p>
            <a:r>
              <a:rPr lang="en-US" b="1" dirty="0" smtClean="0">
                <a:solidFill>
                  <a:srgbClr val="FFC000"/>
                </a:solidFill>
              </a:rPr>
              <a:t>Opening &amp; Closing of the bar – Steps &amp; checklist</a:t>
            </a:r>
          </a:p>
          <a:p>
            <a:r>
              <a:rPr lang="en-US" dirty="0" smtClean="0"/>
              <a:t>Opening &amp; Closing of the restaurant – Steps &amp; checklist</a:t>
            </a:r>
          </a:p>
          <a:p>
            <a:r>
              <a:rPr lang="en-US" dirty="0" smtClean="0"/>
              <a:t>Key processes – Guest Service </a:t>
            </a:r>
          </a:p>
          <a:p>
            <a:r>
              <a:rPr lang="en-US" dirty="0" smtClean="0"/>
              <a:t>Other processes</a:t>
            </a:r>
          </a:p>
          <a:p>
            <a:r>
              <a:rPr lang="en-US" dirty="0" smtClean="0"/>
              <a:t>Essentials &amp; Generic Standards</a:t>
            </a:r>
          </a:p>
          <a:p>
            <a:r>
              <a:rPr lang="en-US" dirty="0" smtClean="0"/>
              <a:t>10 steps for Guest Delight</a:t>
            </a:r>
          </a:p>
          <a:p>
            <a:r>
              <a:rPr lang="en-US" dirty="0" smtClean="0"/>
              <a:t>Company Policies linked to F &amp; B Service</a:t>
            </a:r>
          </a:p>
          <a:p>
            <a:r>
              <a:rPr lang="en-US" dirty="0" smtClean="0"/>
              <a:t>Reporting procedures &amp; format</a:t>
            </a:r>
          </a:p>
          <a:p>
            <a:r>
              <a:rPr lang="en-US" dirty="0" smtClean="0"/>
              <a:t>Budgeting procedures &amp; format</a:t>
            </a:r>
          </a:p>
          <a:p>
            <a:r>
              <a:rPr lang="en-US" dirty="0" smtClean="0"/>
              <a:t>Control procedures &amp; format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Outlet Opening Steps</a:t>
            </a:r>
            <a:endParaRPr lang="en-US" sz="3600" dirty="0"/>
          </a:p>
        </p:txBody>
      </p:sp>
      <p:graphicFrame>
        <p:nvGraphicFramePr>
          <p:cNvPr id="3" name="Table 2"/>
          <p:cNvGraphicFramePr>
            <a:graphicFrameLocks noGrp="1"/>
          </p:cNvGraphicFramePr>
          <p:nvPr/>
        </p:nvGraphicFramePr>
        <p:xfrm>
          <a:off x="457200" y="1397000"/>
          <a:ext cx="8077200" cy="4114800"/>
        </p:xfrm>
        <a:graphic>
          <a:graphicData uri="http://schemas.openxmlformats.org/drawingml/2006/table">
            <a:tbl>
              <a:tblPr firstRow="1" bandRow="1">
                <a:tableStyleId>{5C22544A-7EE6-4342-B048-85BDC9FD1C3A}</a:tableStyleId>
              </a:tblPr>
              <a:tblGrid>
                <a:gridCol w="4335011"/>
                <a:gridCol w="3742189"/>
              </a:tblGrid>
              <a:tr h="370840">
                <a:tc>
                  <a:txBody>
                    <a:bodyPr/>
                    <a:lstStyle/>
                    <a:p>
                      <a:pPr algn="ctr"/>
                      <a:r>
                        <a:rPr lang="en-US" dirty="0" smtClean="0"/>
                        <a:t>Duties</a:t>
                      </a:r>
                      <a:endParaRPr lang="en-US" dirty="0"/>
                    </a:p>
                  </a:txBody>
                  <a:tcPr/>
                </a:tc>
                <a:tc>
                  <a:txBody>
                    <a:bodyPr/>
                    <a:lstStyle/>
                    <a:p>
                      <a:pPr algn="ctr"/>
                      <a:r>
                        <a:rPr lang="en-US" dirty="0" smtClean="0"/>
                        <a:t>Responsibilities</a:t>
                      </a:r>
                      <a:endParaRPr lang="en-US" dirty="0"/>
                    </a:p>
                  </a:txBody>
                  <a:tcPr/>
                </a:tc>
              </a:tr>
              <a:tr h="370840">
                <a:tc>
                  <a:txBody>
                    <a:bodyPr/>
                    <a:lstStyle/>
                    <a:p>
                      <a:r>
                        <a:rPr lang="en-GB" sz="1400" kern="1200" dirty="0" smtClean="0">
                          <a:solidFill>
                            <a:schemeClr val="dk1"/>
                          </a:solidFill>
                          <a:latin typeface="+mn-lt"/>
                          <a:ea typeface="+mn-ea"/>
                          <a:cs typeface="+mn-cs"/>
                        </a:rPr>
                        <a:t>Collect Outlet Keys from the Security</a:t>
                      </a:r>
                      <a:endParaRPr lang="en-US" sz="1400" dirty="0"/>
                    </a:p>
                  </a:txBody>
                  <a:tcPr/>
                </a:tc>
                <a:tc>
                  <a:txBody>
                    <a:bodyPr/>
                    <a:lstStyle/>
                    <a:p>
                      <a:r>
                        <a:rPr lang="en-GB" sz="1400" kern="1200" dirty="0" smtClean="0">
                          <a:solidFill>
                            <a:schemeClr val="dk1"/>
                          </a:solidFill>
                          <a:latin typeface="+mn-lt"/>
                          <a:ea typeface="+mn-ea"/>
                          <a:cs typeface="+mn-cs"/>
                        </a:rPr>
                        <a:t>Outlet Manger / Assistant Manager / Captain</a:t>
                      </a:r>
                      <a:endParaRPr lang="en-US" sz="1400" dirty="0"/>
                    </a:p>
                  </a:txBody>
                  <a:tcPr/>
                </a:tc>
              </a:tr>
              <a:tr h="370840">
                <a:tc>
                  <a:txBody>
                    <a:bodyPr/>
                    <a:lstStyle/>
                    <a:p>
                      <a:r>
                        <a:rPr lang="en-GB" sz="1400" kern="1200" dirty="0" smtClean="0">
                          <a:solidFill>
                            <a:schemeClr val="dk1"/>
                          </a:solidFill>
                          <a:latin typeface="+mn-lt"/>
                          <a:ea typeface="+mn-ea"/>
                          <a:cs typeface="+mn-cs"/>
                        </a:rPr>
                        <a:t>Go through Log Book, looking for any assigned work by the last evening shift &amp; taking necessary actions</a:t>
                      </a:r>
                      <a:endParaRPr lang="en-US" sz="1400" dirty="0"/>
                    </a:p>
                  </a:txBody>
                  <a:tcPr/>
                </a:tc>
                <a:tc>
                  <a:txBody>
                    <a:bodyPr/>
                    <a:lstStyle/>
                    <a:p>
                      <a:r>
                        <a:rPr lang="en-GB" sz="1400" kern="1200" dirty="0" smtClean="0">
                          <a:solidFill>
                            <a:schemeClr val="dk1"/>
                          </a:solidFill>
                          <a:latin typeface="+mn-lt"/>
                          <a:ea typeface="+mn-ea"/>
                          <a:cs typeface="+mn-cs"/>
                        </a:rPr>
                        <a:t>Assistant Manager / Captain</a:t>
                      </a:r>
                      <a:endParaRPr lang="en-US" sz="1400" dirty="0"/>
                    </a:p>
                  </a:txBody>
                  <a:tcPr/>
                </a:tc>
              </a:tr>
              <a:tr h="370840">
                <a:tc>
                  <a:txBody>
                    <a:bodyPr/>
                    <a:lstStyle/>
                    <a:p>
                      <a:r>
                        <a:rPr lang="en-GB" sz="1400" kern="1200" dirty="0" smtClean="0">
                          <a:solidFill>
                            <a:schemeClr val="dk1"/>
                          </a:solidFill>
                          <a:latin typeface="+mn-lt"/>
                          <a:ea typeface="+mn-ea"/>
                          <a:cs typeface="+mn-cs"/>
                        </a:rPr>
                        <a:t>Depositing Log Book in the Outlet Manager’s Cabin</a:t>
                      </a:r>
                      <a:endParaRPr lang="en-US" sz="1400" dirty="0"/>
                    </a:p>
                  </a:txBody>
                  <a:tcPr/>
                </a:tc>
                <a:tc>
                  <a:txBody>
                    <a:bodyPr/>
                    <a:lstStyle/>
                    <a:p>
                      <a:r>
                        <a:rPr lang="en-GB" sz="1400" kern="1200" dirty="0" smtClean="0">
                          <a:solidFill>
                            <a:schemeClr val="dk1"/>
                          </a:solidFill>
                          <a:latin typeface="+mn-lt"/>
                          <a:ea typeface="+mn-ea"/>
                          <a:cs typeface="+mn-cs"/>
                        </a:rPr>
                        <a:t>Assistant Manager</a:t>
                      </a:r>
                      <a:endParaRPr lang="en-US" sz="1400" dirty="0"/>
                    </a:p>
                  </a:txBody>
                  <a:tcPr/>
                </a:tc>
              </a:tr>
              <a:tr h="370840">
                <a:tc>
                  <a:txBody>
                    <a:bodyPr/>
                    <a:lstStyle/>
                    <a:p>
                      <a:r>
                        <a:rPr lang="en-GB" sz="1400" kern="1200" dirty="0" smtClean="0">
                          <a:solidFill>
                            <a:schemeClr val="dk1"/>
                          </a:solidFill>
                          <a:latin typeface="+mn-lt"/>
                          <a:ea typeface="+mn-ea"/>
                          <a:cs typeface="+mn-cs"/>
                        </a:rPr>
                        <a:t>Fresh linen pick up from the stores</a:t>
                      </a:r>
                      <a:r>
                        <a:rPr lang="en-GB" sz="1400" kern="1200" baseline="0" dirty="0" smtClean="0">
                          <a:solidFill>
                            <a:schemeClr val="dk1"/>
                          </a:solidFill>
                          <a:latin typeface="+mn-lt"/>
                          <a:ea typeface="+mn-ea"/>
                          <a:cs typeface="+mn-cs"/>
                        </a:rPr>
                        <a:t> </a:t>
                      </a:r>
                      <a:r>
                        <a:rPr lang="en-GB" sz="1400" kern="1200" dirty="0" smtClean="0">
                          <a:solidFill>
                            <a:schemeClr val="dk1"/>
                          </a:solidFill>
                          <a:latin typeface="+mn-lt"/>
                          <a:ea typeface="+mn-ea"/>
                          <a:cs typeface="+mn-cs"/>
                        </a:rPr>
                        <a:t>(wiping / discard cloth) in exchange of the dirty linens from the last evening Shift</a:t>
                      </a:r>
                      <a:endParaRPr lang="en-US" sz="1400" dirty="0"/>
                    </a:p>
                  </a:txBody>
                  <a:tcPr/>
                </a:tc>
                <a:tc>
                  <a:txBody>
                    <a:bodyPr/>
                    <a:lstStyle/>
                    <a:p>
                      <a:r>
                        <a:rPr lang="en-GB" sz="1400" kern="1200" dirty="0" smtClean="0">
                          <a:solidFill>
                            <a:schemeClr val="dk1"/>
                          </a:solidFill>
                          <a:latin typeface="+mn-lt"/>
                          <a:ea typeface="+mn-ea"/>
                          <a:cs typeface="+mn-cs"/>
                        </a:rPr>
                        <a:t>Wait Staff</a:t>
                      </a:r>
                      <a:endParaRPr lang="en-US" sz="1400" dirty="0"/>
                    </a:p>
                  </a:txBody>
                  <a:tcPr/>
                </a:tc>
              </a:tr>
              <a:tr h="716280">
                <a:tc>
                  <a:txBody>
                    <a:bodyPr/>
                    <a:lstStyle/>
                    <a:p>
                      <a:r>
                        <a:rPr lang="en-GB" sz="1400" kern="1200" dirty="0" smtClean="0">
                          <a:solidFill>
                            <a:schemeClr val="dk1"/>
                          </a:solidFill>
                          <a:latin typeface="+mn-lt"/>
                          <a:ea typeface="+mn-ea"/>
                          <a:cs typeface="+mn-cs"/>
                        </a:rPr>
                        <a:t>Pick up Garnish from the stores</a:t>
                      </a:r>
                      <a:endParaRPr lang="en-US" sz="1400" dirty="0"/>
                    </a:p>
                  </a:txBody>
                  <a:tcPr/>
                </a:tc>
                <a:tc>
                  <a:txBody>
                    <a:bodyPr/>
                    <a:lstStyle/>
                    <a:p>
                      <a:r>
                        <a:rPr lang="en-GB" sz="1400" kern="1200" dirty="0" smtClean="0">
                          <a:solidFill>
                            <a:schemeClr val="dk1"/>
                          </a:solidFill>
                          <a:latin typeface="+mn-lt"/>
                          <a:ea typeface="+mn-ea"/>
                          <a:cs typeface="+mn-cs"/>
                        </a:rPr>
                        <a:t>Assistant Bartender</a:t>
                      </a:r>
                      <a:endParaRPr lang="en-US" sz="1400" dirty="0"/>
                    </a:p>
                  </a:txBody>
                  <a:tcPr/>
                </a:tc>
              </a:tr>
              <a:tr h="370840">
                <a:tc>
                  <a:txBody>
                    <a:bodyPr/>
                    <a:lstStyle/>
                    <a:p>
                      <a:r>
                        <a:rPr lang="en-GB" sz="1400" kern="1200" dirty="0" smtClean="0">
                          <a:solidFill>
                            <a:schemeClr val="dk1"/>
                          </a:solidFill>
                          <a:latin typeface="+mn-lt"/>
                          <a:ea typeface="+mn-ea"/>
                          <a:cs typeface="+mn-cs"/>
                        </a:rPr>
                        <a:t>Picking up Alcohol / Non – Alcoholic stores (in re to the requisition made by last evening shift)</a:t>
                      </a:r>
                      <a:endParaRPr lang="en-US" sz="1400" dirty="0"/>
                    </a:p>
                  </a:txBody>
                  <a:tcPr/>
                </a:tc>
                <a:tc>
                  <a:txBody>
                    <a:bodyPr/>
                    <a:lstStyle/>
                    <a:p>
                      <a:r>
                        <a:rPr lang="en-GB" sz="1400" kern="1200" dirty="0" smtClean="0">
                          <a:solidFill>
                            <a:schemeClr val="dk1"/>
                          </a:solidFill>
                          <a:latin typeface="+mn-lt"/>
                          <a:ea typeface="+mn-ea"/>
                          <a:cs typeface="+mn-cs"/>
                        </a:rPr>
                        <a:t>Alcohol : Bartender &amp; Assistant Bartender; Non – Alcoholic – Wait Staff</a:t>
                      </a:r>
                      <a:endParaRPr lang="en-US" sz="1400" dirty="0"/>
                    </a:p>
                  </a:txBody>
                  <a:tcPr/>
                </a:tc>
              </a:tr>
              <a:tr h="370840">
                <a:tc>
                  <a:txBody>
                    <a:bodyPr/>
                    <a:lstStyle/>
                    <a:p>
                      <a:r>
                        <a:rPr lang="en-GB" sz="1400" kern="1200" dirty="0" smtClean="0">
                          <a:solidFill>
                            <a:schemeClr val="dk1"/>
                          </a:solidFill>
                          <a:latin typeface="+mn-lt"/>
                          <a:ea typeface="+mn-ea"/>
                          <a:cs typeface="+mn-cs"/>
                        </a:rPr>
                        <a:t>Check the Cash Handover with a cash imprest of </a:t>
                      </a:r>
                    </a:p>
                    <a:p>
                      <a:r>
                        <a:rPr lang="en-GB" sz="1400" kern="1200" dirty="0" smtClean="0">
                          <a:solidFill>
                            <a:schemeClr val="dk1"/>
                          </a:solidFill>
                          <a:latin typeface="+mn-lt"/>
                          <a:ea typeface="+mn-ea"/>
                          <a:cs typeface="+mn-cs"/>
                        </a:rPr>
                        <a:t>Rs.        /- </a:t>
                      </a:r>
                      <a:endParaRPr lang="en-US" sz="1400" dirty="0"/>
                    </a:p>
                  </a:txBody>
                  <a:tcPr/>
                </a:tc>
                <a:tc>
                  <a:txBody>
                    <a:bodyPr/>
                    <a:lstStyle/>
                    <a:p>
                      <a:r>
                        <a:rPr lang="en-GB" sz="1400" kern="1200" dirty="0" smtClean="0">
                          <a:solidFill>
                            <a:schemeClr val="dk1"/>
                          </a:solidFill>
                          <a:latin typeface="+mn-lt"/>
                          <a:ea typeface="+mn-ea"/>
                          <a:cs typeface="+mn-cs"/>
                        </a:rPr>
                        <a:t>Cashier</a:t>
                      </a:r>
                      <a:endParaRPr lang="en-US" sz="1400" dirty="0"/>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Opening of the Bar - Steps</a:t>
            </a:r>
            <a:endParaRPr lang="en-US" sz="3600" dirty="0"/>
          </a:p>
        </p:txBody>
      </p:sp>
      <p:graphicFrame>
        <p:nvGraphicFramePr>
          <p:cNvPr id="3" name="Table 2"/>
          <p:cNvGraphicFramePr>
            <a:graphicFrameLocks noGrp="1"/>
          </p:cNvGraphicFramePr>
          <p:nvPr/>
        </p:nvGraphicFramePr>
        <p:xfrm>
          <a:off x="609600" y="1397000"/>
          <a:ext cx="7924800" cy="4592320"/>
        </p:xfrm>
        <a:graphic>
          <a:graphicData uri="http://schemas.openxmlformats.org/drawingml/2006/table">
            <a:tbl>
              <a:tblPr firstRow="1" bandRow="1">
                <a:tableStyleId>{5C22544A-7EE6-4342-B048-85BDC9FD1C3A}</a:tableStyleId>
              </a:tblPr>
              <a:tblGrid>
                <a:gridCol w="3962400"/>
                <a:gridCol w="3962400"/>
              </a:tblGrid>
              <a:tr h="370840">
                <a:tc>
                  <a:txBody>
                    <a:bodyPr/>
                    <a:lstStyle/>
                    <a:p>
                      <a:pPr algn="ctr"/>
                      <a:r>
                        <a:rPr lang="en-US" dirty="0" smtClean="0"/>
                        <a:t>Duties</a:t>
                      </a:r>
                      <a:endParaRPr lang="en-US" dirty="0"/>
                    </a:p>
                  </a:txBody>
                  <a:tcPr/>
                </a:tc>
                <a:tc>
                  <a:txBody>
                    <a:bodyPr/>
                    <a:lstStyle/>
                    <a:p>
                      <a:pPr algn="ctr"/>
                      <a:r>
                        <a:rPr lang="en-US" dirty="0" smtClean="0"/>
                        <a:t>Responsibilities </a:t>
                      </a:r>
                      <a:endParaRPr lang="en-US" dirty="0"/>
                    </a:p>
                  </a:txBody>
                  <a:tcPr/>
                </a:tc>
              </a:tr>
              <a:tr h="289560">
                <a:tc>
                  <a:txBody>
                    <a:bodyPr/>
                    <a:lstStyle/>
                    <a:p>
                      <a:r>
                        <a:rPr lang="en-US" sz="1400" kern="1200" dirty="0" smtClean="0">
                          <a:solidFill>
                            <a:schemeClr val="dk1"/>
                          </a:solidFill>
                          <a:latin typeface="+mn-lt"/>
                          <a:ea typeface="+mn-ea"/>
                          <a:cs typeface="+mn-cs"/>
                        </a:rPr>
                        <a:t>Report 15 minutes prior to your shift </a:t>
                      </a:r>
                      <a:endParaRPr lang="en-US" sz="1400" dirty="0"/>
                    </a:p>
                  </a:txBody>
                  <a:tcPr/>
                </a:tc>
                <a:tc>
                  <a:txBody>
                    <a:bodyPr/>
                    <a:lstStyle/>
                    <a:p>
                      <a:r>
                        <a:rPr lang="en-US" sz="1400" kern="1200" dirty="0" smtClean="0">
                          <a:solidFill>
                            <a:schemeClr val="dk1"/>
                          </a:solidFill>
                          <a:latin typeface="+mn-lt"/>
                          <a:ea typeface="+mn-ea"/>
                          <a:cs typeface="+mn-cs"/>
                        </a:rPr>
                        <a:t>All Staff (Morning / Break Shift)</a:t>
                      </a:r>
                      <a:endParaRPr lang="en-US" sz="1400" dirty="0"/>
                    </a:p>
                  </a:txBody>
                  <a:tcPr/>
                </a:tc>
              </a:tr>
              <a:tr h="370840">
                <a:tc>
                  <a:txBody>
                    <a:bodyPr/>
                    <a:lstStyle/>
                    <a:p>
                      <a:r>
                        <a:rPr lang="en-US" sz="1400" kern="1200" dirty="0" smtClean="0">
                          <a:solidFill>
                            <a:schemeClr val="dk1"/>
                          </a:solidFill>
                          <a:latin typeface="+mn-lt"/>
                          <a:ea typeface="+mn-ea"/>
                          <a:cs typeface="+mn-cs"/>
                        </a:rPr>
                        <a:t>Change in Uniform and report at the Outlet as per set  timeliness</a:t>
                      </a:r>
                      <a:endParaRPr lang="en-US" sz="1400" dirty="0"/>
                    </a:p>
                  </a:txBody>
                  <a:tcPr/>
                </a:tc>
                <a:tc>
                  <a:txBody>
                    <a:bodyPr/>
                    <a:lstStyle/>
                    <a:p>
                      <a:r>
                        <a:rPr lang="en-US" sz="1400" kern="1200" dirty="0" smtClean="0">
                          <a:solidFill>
                            <a:schemeClr val="dk1"/>
                          </a:solidFill>
                          <a:latin typeface="+mn-lt"/>
                          <a:ea typeface="+mn-ea"/>
                          <a:cs typeface="+mn-cs"/>
                        </a:rPr>
                        <a:t>All Staff (Morning / Break Shift)</a:t>
                      </a:r>
                      <a:endParaRPr lang="en-US" sz="1400" dirty="0"/>
                    </a:p>
                  </a:txBody>
                  <a:tcPr/>
                </a:tc>
              </a:tr>
              <a:tr h="370840">
                <a:tc>
                  <a:txBody>
                    <a:bodyPr/>
                    <a:lstStyle/>
                    <a:p>
                      <a:r>
                        <a:rPr lang="en-US" sz="1400" kern="1200" dirty="0" smtClean="0">
                          <a:solidFill>
                            <a:schemeClr val="dk1"/>
                          </a:solidFill>
                          <a:latin typeface="+mn-lt"/>
                          <a:ea typeface="+mn-ea"/>
                          <a:cs typeface="+mn-cs"/>
                        </a:rPr>
                        <a:t>Switch on the Bar Lights</a:t>
                      </a:r>
                      <a:endParaRPr lang="en-US" sz="1400" dirty="0"/>
                    </a:p>
                  </a:txBody>
                  <a:tcPr/>
                </a:tc>
                <a:tc>
                  <a:txBody>
                    <a:bodyPr/>
                    <a:lstStyle/>
                    <a:p>
                      <a:r>
                        <a:rPr lang="en-US" sz="1400" kern="1200" dirty="0" smtClean="0">
                          <a:solidFill>
                            <a:schemeClr val="dk1"/>
                          </a:solidFill>
                          <a:latin typeface="+mn-lt"/>
                          <a:ea typeface="+mn-ea"/>
                          <a:cs typeface="+mn-cs"/>
                        </a:rPr>
                        <a:t>Bartender / Assistant Bartender</a:t>
                      </a:r>
                      <a:endParaRPr lang="en-US" sz="1400" dirty="0"/>
                    </a:p>
                  </a:txBody>
                  <a:tcPr/>
                </a:tc>
              </a:tr>
              <a:tr h="370840">
                <a:tc>
                  <a:txBody>
                    <a:bodyPr/>
                    <a:lstStyle/>
                    <a:p>
                      <a:r>
                        <a:rPr lang="en-US" sz="1400" kern="1200" dirty="0" smtClean="0">
                          <a:solidFill>
                            <a:schemeClr val="dk1"/>
                          </a:solidFill>
                          <a:latin typeface="+mn-lt"/>
                          <a:ea typeface="+mn-ea"/>
                          <a:cs typeface="+mn-cs"/>
                        </a:rPr>
                        <a:t>Switch on the freezers with RTD / Wine</a:t>
                      </a:r>
                      <a:endParaRPr lang="en-US" sz="1400" dirty="0"/>
                    </a:p>
                  </a:txBody>
                  <a:tcPr/>
                </a:tc>
                <a:tc>
                  <a:txBody>
                    <a:bodyPr/>
                    <a:lstStyle/>
                    <a:p>
                      <a:r>
                        <a:rPr lang="en-US" sz="1400" kern="1200" dirty="0" smtClean="0">
                          <a:solidFill>
                            <a:schemeClr val="dk1"/>
                          </a:solidFill>
                          <a:latin typeface="+mn-lt"/>
                          <a:ea typeface="+mn-ea"/>
                          <a:cs typeface="+mn-cs"/>
                        </a:rPr>
                        <a:t>Bartender / Assistant Bartender</a:t>
                      </a:r>
                      <a:endParaRPr lang="en-US" sz="1400" dirty="0"/>
                    </a:p>
                  </a:txBody>
                  <a:tcPr/>
                </a:tc>
              </a:tr>
              <a:tr h="370840">
                <a:tc>
                  <a:txBody>
                    <a:bodyPr/>
                    <a:lstStyle/>
                    <a:p>
                      <a:r>
                        <a:rPr lang="en-GB" sz="1400" kern="1200" dirty="0" smtClean="0">
                          <a:solidFill>
                            <a:schemeClr val="dk1"/>
                          </a:solidFill>
                          <a:latin typeface="+mn-lt"/>
                          <a:ea typeface="+mn-ea"/>
                          <a:cs typeface="+mn-cs"/>
                        </a:rPr>
                        <a:t>Open the beer lines and the cylinders. Check all beers for freshness</a:t>
                      </a:r>
                      <a:endParaRPr lang="en-US" sz="1400" dirty="0"/>
                    </a:p>
                  </a:txBody>
                  <a:tcPr/>
                </a:tc>
                <a:tc>
                  <a:txBody>
                    <a:bodyPr/>
                    <a:lstStyle/>
                    <a:p>
                      <a:r>
                        <a:rPr lang="en-GB" sz="1400" kern="1200" dirty="0" smtClean="0">
                          <a:solidFill>
                            <a:schemeClr val="dk1"/>
                          </a:solidFill>
                          <a:latin typeface="+mn-lt"/>
                          <a:ea typeface="+mn-ea"/>
                          <a:cs typeface="+mn-cs"/>
                        </a:rPr>
                        <a:t>Bartender</a:t>
                      </a:r>
                      <a:endParaRPr lang="en-US" sz="1400" dirty="0"/>
                    </a:p>
                  </a:txBody>
                  <a:tcPr/>
                </a:tc>
              </a:tr>
              <a:tr h="370840">
                <a:tc>
                  <a:txBody>
                    <a:bodyPr/>
                    <a:lstStyle/>
                    <a:p>
                      <a:r>
                        <a:rPr lang="en-US" sz="1400" kern="1200" dirty="0" smtClean="0">
                          <a:solidFill>
                            <a:schemeClr val="dk1"/>
                          </a:solidFill>
                          <a:latin typeface="+mn-lt"/>
                          <a:ea typeface="+mn-ea"/>
                          <a:cs typeface="+mn-cs"/>
                        </a:rPr>
                        <a:t>Wipe (with cleaning liquid) all the Stainless Steel Bar Equipments</a:t>
                      </a:r>
                      <a:endParaRPr lang="en-US" sz="1400" dirty="0"/>
                    </a:p>
                  </a:txBody>
                  <a:tcPr/>
                </a:tc>
                <a:tc>
                  <a:txBody>
                    <a:bodyPr/>
                    <a:lstStyle/>
                    <a:p>
                      <a:r>
                        <a:rPr lang="en-GB" sz="1400" kern="1200" dirty="0" smtClean="0">
                          <a:solidFill>
                            <a:schemeClr val="dk1"/>
                          </a:solidFill>
                          <a:latin typeface="+mn-lt"/>
                          <a:ea typeface="+mn-ea"/>
                          <a:cs typeface="+mn-cs"/>
                        </a:rPr>
                        <a:t>Assistant Bartender</a:t>
                      </a:r>
                      <a:endParaRPr lang="en-US" sz="1400" dirty="0"/>
                    </a:p>
                  </a:txBody>
                  <a:tcPr/>
                </a:tc>
              </a:tr>
              <a:tr h="370840">
                <a:tc>
                  <a:txBody>
                    <a:bodyPr/>
                    <a:lstStyle/>
                    <a:p>
                      <a:r>
                        <a:rPr lang="en-US" sz="1400" kern="1200" dirty="0" smtClean="0">
                          <a:solidFill>
                            <a:schemeClr val="dk1"/>
                          </a:solidFill>
                          <a:latin typeface="+mn-lt"/>
                          <a:ea typeface="+mn-ea"/>
                          <a:cs typeface="+mn-cs"/>
                        </a:rPr>
                        <a:t>Dry wipe all the Light Bar Equipments. </a:t>
                      </a:r>
                      <a:endParaRPr lang="en-US" sz="1400" dirty="0"/>
                    </a:p>
                  </a:txBody>
                  <a:tcPr/>
                </a:tc>
                <a:tc>
                  <a:txBody>
                    <a:bodyPr/>
                    <a:lstStyle/>
                    <a:p>
                      <a:r>
                        <a:rPr lang="en-US" sz="1400" kern="1200" dirty="0" smtClean="0">
                          <a:solidFill>
                            <a:schemeClr val="dk1"/>
                          </a:solidFill>
                          <a:latin typeface="+mn-lt"/>
                          <a:ea typeface="+mn-ea"/>
                          <a:cs typeface="+mn-cs"/>
                        </a:rPr>
                        <a:t>Bartender / Assistant Bartender</a:t>
                      </a:r>
                      <a:endParaRPr lang="en-US" sz="1400" dirty="0"/>
                    </a:p>
                  </a:txBody>
                  <a:tcPr/>
                </a:tc>
              </a:tr>
              <a:tr h="370840">
                <a:tc>
                  <a:txBody>
                    <a:bodyPr/>
                    <a:lstStyle/>
                    <a:p>
                      <a:pPr lvl="0"/>
                      <a:r>
                        <a:rPr lang="en-US" sz="1400" kern="1200" dirty="0" smtClean="0">
                          <a:solidFill>
                            <a:schemeClr val="dk1"/>
                          </a:solidFill>
                          <a:latin typeface="+mn-lt"/>
                          <a:ea typeface="+mn-ea"/>
                          <a:cs typeface="+mn-cs"/>
                        </a:rPr>
                        <a:t>Check for all the cleaned glassware’s &amp; dry wipe if required, as it may have gathered a coat  over the night due</a:t>
                      </a:r>
                      <a:r>
                        <a:rPr lang="en-US" sz="1400" kern="1200" baseline="0" dirty="0" smtClean="0">
                          <a:solidFill>
                            <a:schemeClr val="dk1"/>
                          </a:solidFill>
                          <a:latin typeface="+mn-lt"/>
                          <a:ea typeface="+mn-ea"/>
                          <a:cs typeface="+mn-cs"/>
                        </a:rPr>
                        <a:t> to</a:t>
                      </a:r>
                      <a:r>
                        <a:rPr lang="en-US" sz="1400" kern="1200" dirty="0" smtClean="0">
                          <a:solidFill>
                            <a:schemeClr val="dk1"/>
                          </a:solidFill>
                          <a:latin typeface="+mn-lt"/>
                          <a:ea typeface="+mn-ea"/>
                          <a:cs typeface="+mn-cs"/>
                        </a:rPr>
                        <a:t> maintenance work if any.</a:t>
                      </a:r>
                      <a:endParaRPr lang="en-US" sz="1400" dirty="0"/>
                    </a:p>
                  </a:txBody>
                  <a:tcPr/>
                </a:tc>
                <a:tc>
                  <a:txBody>
                    <a:bodyPr/>
                    <a:lstStyle/>
                    <a:p>
                      <a:r>
                        <a:rPr lang="en-US" sz="1400" kern="1200" dirty="0" smtClean="0">
                          <a:solidFill>
                            <a:schemeClr val="dk1"/>
                          </a:solidFill>
                          <a:latin typeface="+mn-lt"/>
                          <a:ea typeface="+mn-ea"/>
                          <a:cs typeface="+mn-cs"/>
                        </a:rPr>
                        <a:t>Assistant Bartender</a:t>
                      </a:r>
                      <a:endParaRPr lang="en-US" sz="1400" dirty="0"/>
                    </a:p>
                  </a:txBody>
                  <a:tcPr/>
                </a:tc>
              </a:tr>
              <a:tr h="370840">
                <a:tc>
                  <a:txBody>
                    <a:bodyPr/>
                    <a:lstStyle/>
                    <a:p>
                      <a:pPr lvl="0"/>
                      <a:r>
                        <a:rPr lang="en-US" sz="1400" kern="1200" dirty="0" smtClean="0">
                          <a:solidFill>
                            <a:schemeClr val="dk1"/>
                          </a:solidFill>
                          <a:latin typeface="+mn-lt"/>
                          <a:ea typeface="+mn-ea"/>
                          <a:cs typeface="+mn-cs"/>
                        </a:rPr>
                        <a:t>Re-check for any dirty glassware’s, in case any put them under wash, dry &amp; restack</a:t>
                      </a:r>
                      <a:endParaRPr lang="en-US" sz="1400" dirty="0"/>
                    </a:p>
                  </a:txBody>
                  <a:tcPr/>
                </a:tc>
                <a:tc>
                  <a:txBody>
                    <a:bodyPr/>
                    <a:lstStyle/>
                    <a:p>
                      <a:r>
                        <a:rPr lang="en-US" sz="1400" kern="1200" dirty="0" smtClean="0">
                          <a:solidFill>
                            <a:schemeClr val="dk1"/>
                          </a:solidFill>
                          <a:latin typeface="+mn-lt"/>
                          <a:ea typeface="+mn-ea"/>
                          <a:cs typeface="+mn-cs"/>
                        </a:rPr>
                        <a:t>Bartender / Assistant Bartender</a:t>
                      </a:r>
                      <a:endParaRPr lang="en-US" sz="1400"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Opening of the Bar – Steps (Contd..)</a:t>
            </a:r>
            <a:endParaRPr lang="en-US" sz="3600" dirty="0"/>
          </a:p>
        </p:txBody>
      </p:sp>
      <p:graphicFrame>
        <p:nvGraphicFramePr>
          <p:cNvPr id="3" name="Table 2"/>
          <p:cNvGraphicFramePr>
            <a:graphicFrameLocks noGrp="1"/>
          </p:cNvGraphicFramePr>
          <p:nvPr/>
        </p:nvGraphicFramePr>
        <p:xfrm>
          <a:off x="609600" y="1397000"/>
          <a:ext cx="7924800" cy="4343400"/>
        </p:xfrm>
        <a:graphic>
          <a:graphicData uri="http://schemas.openxmlformats.org/drawingml/2006/table">
            <a:tbl>
              <a:tblPr firstRow="1" bandRow="1">
                <a:tableStyleId>{5C22544A-7EE6-4342-B048-85BDC9FD1C3A}</a:tableStyleId>
              </a:tblPr>
              <a:tblGrid>
                <a:gridCol w="3962400"/>
                <a:gridCol w="3962400"/>
              </a:tblGrid>
              <a:tr h="370840">
                <a:tc>
                  <a:txBody>
                    <a:bodyPr/>
                    <a:lstStyle/>
                    <a:p>
                      <a:pPr algn="ctr"/>
                      <a:r>
                        <a:rPr lang="en-US" dirty="0" smtClean="0"/>
                        <a:t>Duties</a:t>
                      </a:r>
                      <a:endParaRPr lang="en-US" dirty="0"/>
                    </a:p>
                  </a:txBody>
                  <a:tcPr/>
                </a:tc>
                <a:tc>
                  <a:txBody>
                    <a:bodyPr/>
                    <a:lstStyle/>
                    <a:p>
                      <a:pPr algn="ctr"/>
                      <a:r>
                        <a:rPr lang="en-US" dirty="0" smtClean="0"/>
                        <a:t>Responsibilities </a:t>
                      </a:r>
                      <a:endParaRPr lang="en-US" dirty="0"/>
                    </a:p>
                  </a:txBody>
                  <a:tcPr/>
                </a:tc>
              </a:tr>
              <a:tr h="289560">
                <a:tc>
                  <a:txBody>
                    <a:bodyPr/>
                    <a:lstStyle/>
                    <a:p>
                      <a:r>
                        <a:rPr lang="en-GB" sz="1400" kern="1200" dirty="0" smtClean="0">
                          <a:solidFill>
                            <a:schemeClr val="dk1"/>
                          </a:solidFill>
                          <a:latin typeface="+mn-lt"/>
                          <a:ea typeface="+mn-ea"/>
                          <a:cs typeface="+mn-cs"/>
                        </a:rPr>
                        <a:t>Receive new alcohol bottles / Non Alcoholic Ingredients (juices, syrups etc.), dry wipe the bottles &amp; stack them on</a:t>
                      </a:r>
                      <a:r>
                        <a:rPr lang="en-GB" sz="1400" kern="1200" baseline="0" dirty="0" smtClean="0">
                          <a:solidFill>
                            <a:schemeClr val="dk1"/>
                          </a:solidFill>
                          <a:latin typeface="+mn-lt"/>
                          <a:ea typeface="+mn-ea"/>
                          <a:cs typeface="+mn-cs"/>
                        </a:rPr>
                        <a:t> the</a:t>
                      </a:r>
                      <a:r>
                        <a:rPr lang="en-GB" sz="1400" kern="1200" dirty="0" smtClean="0">
                          <a:solidFill>
                            <a:schemeClr val="dk1"/>
                          </a:solidFill>
                          <a:latin typeface="+mn-lt"/>
                          <a:ea typeface="+mn-ea"/>
                          <a:cs typeface="+mn-cs"/>
                        </a:rPr>
                        <a:t> prescribed shelves with First In First Out (FIFO) method</a:t>
                      </a:r>
                      <a:endParaRPr lang="en-US" sz="1400" dirty="0"/>
                    </a:p>
                  </a:txBody>
                  <a:tcPr/>
                </a:tc>
                <a:tc>
                  <a:txBody>
                    <a:bodyPr/>
                    <a:lstStyle/>
                    <a:p>
                      <a:r>
                        <a:rPr lang="en-US" sz="1400" kern="1200" dirty="0" smtClean="0">
                          <a:solidFill>
                            <a:schemeClr val="dk1"/>
                          </a:solidFill>
                          <a:latin typeface="+mn-lt"/>
                          <a:ea typeface="+mn-ea"/>
                          <a:cs typeface="+mn-cs"/>
                        </a:rPr>
                        <a:t>Bartender / Assistant Bartender</a:t>
                      </a:r>
                      <a:endParaRPr lang="en-US" sz="1400" dirty="0"/>
                    </a:p>
                  </a:txBody>
                  <a:tcPr/>
                </a:tc>
              </a:tr>
              <a:tr h="370840">
                <a:tc>
                  <a:txBody>
                    <a:bodyPr/>
                    <a:lstStyle/>
                    <a:p>
                      <a:r>
                        <a:rPr lang="en-GB" sz="1400" kern="1200" dirty="0" smtClean="0">
                          <a:solidFill>
                            <a:schemeClr val="dk1"/>
                          </a:solidFill>
                          <a:latin typeface="+mn-lt"/>
                          <a:ea typeface="+mn-ea"/>
                          <a:cs typeface="+mn-cs"/>
                        </a:rPr>
                        <a:t>Check for Back area Cleanliness and Set Up. </a:t>
                      </a:r>
                    </a:p>
                    <a:p>
                      <a:r>
                        <a:rPr lang="en-GB" sz="1400" kern="1200" dirty="0" smtClean="0">
                          <a:solidFill>
                            <a:schemeClr val="dk1"/>
                          </a:solidFill>
                          <a:latin typeface="+mn-lt"/>
                          <a:ea typeface="+mn-ea"/>
                          <a:cs typeface="+mn-cs"/>
                        </a:rPr>
                        <a:t>Co-ordinate with House Keeping / Maintenance team members in case of any assistance if required</a:t>
                      </a:r>
                      <a:endParaRPr lang="en-US" sz="1400" dirty="0"/>
                    </a:p>
                  </a:txBody>
                  <a:tcPr/>
                </a:tc>
                <a:tc>
                  <a:txBody>
                    <a:bodyPr/>
                    <a:lstStyle/>
                    <a:p>
                      <a:r>
                        <a:rPr lang="en-GB" sz="1400" kern="1200" dirty="0" smtClean="0">
                          <a:solidFill>
                            <a:schemeClr val="dk1"/>
                          </a:solidFill>
                          <a:latin typeface="+mn-lt"/>
                          <a:ea typeface="+mn-ea"/>
                          <a:cs typeface="+mn-cs"/>
                        </a:rPr>
                        <a:t>Bartender</a:t>
                      </a:r>
                      <a:endParaRPr lang="en-US" sz="1400" dirty="0"/>
                    </a:p>
                  </a:txBody>
                  <a:tcPr/>
                </a:tc>
              </a:tr>
              <a:tr h="370840">
                <a:tc>
                  <a:txBody>
                    <a:bodyPr/>
                    <a:lstStyle/>
                    <a:p>
                      <a:r>
                        <a:rPr lang="en-GB" sz="1400" kern="1200" dirty="0" smtClean="0">
                          <a:solidFill>
                            <a:schemeClr val="dk1"/>
                          </a:solidFill>
                          <a:latin typeface="+mn-lt"/>
                          <a:ea typeface="+mn-ea"/>
                          <a:cs typeface="+mn-cs"/>
                        </a:rPr>
                        <a:t>Display bottles. (in Speed – Rail &amp; back bar)</a:t>
                      </a:r>
                      <a:endParaRPr lang="en-US" sz="1400" dirty="0"/>
                    </a:p>
                  </a:txBody>
                  <a:tcPr/>
                </a:tc>
                <a:tc>
                  <a:txBody>
                    <a:bodyPr/>
                    <a:lstStyle/>
                    <a:p>
                      <a:r>
                        <a:rPr lang="en-GB" sz="1400" kern="1200" dirty="0" smtClean="0">
                          <a:solidFill>
                            <a:schemeClr val="dk1"/>
                          </a:solidFill>
                          <a:latin typeface="+mn-lt"/>
                          <a:ea typeface="+mn-ea"/>
                          <a:cs typeface="+mn-cs"/>
                        </a:rPr>
                        <a:t>Bartender / Assistant Bartender </a:t>
                      </a:r>
                      <a:endParaRPr lang="en-US" sz="1400" dirty="0"/>
                    </a:p>
                  </a:txBody>
                  <a:tcPr/>
                </a:tc>
              </a:tr>
              <a:tr h="370840">
                <a:tc>
                  <a:txBody>
                    <a:bodyPr/>
                    <a:lstStyle/>
                    <a:p>
                      <a:r>
                        <a:rPr lang="en-GB" sz="1400" kern="1200" dirty="0" smtClean="0">
                          <a:solidFill>
                            <a:schemeClr val="dk1"/>
                          </a:solidFill>
                          <a:latin typeface="+mn-lt"/>
                          <a:ea typeface="+mn-ea"/>
                          <a:cs typeface="+mn-cs"/>
                        </a:rPr>
                        <a:t>Dry wipe the bottles. (used in last evenings operation) </a:t>
                      </a:r>
                      <a:endParaRPr lang="en-US" sz="1400" dirty="0"/>
                    </a:p>
                  </a:txBody>
                  <a:tcPr/>
                </a:tc>
                <a:tc>
                  <a:txBody>
                    <a:bodyPr/>
                    <a:lstStyle/>
                    <a:p>
                      <a:endParaRPr lang="en-US" sz="1400" dirty="0"/>
                    </a:p>
                  </a:txBody>
                  <a:tcPr/>
                </a:tc>
              </a:tr>
              <a:tr h="370840">
                <a:tc>
                  <a:txBody>
                    <a:bodyPr/>
                    <a:lstStyle/>
                    <a:p>
                      <a:r>
                        <a:rPr lang="en-GB" sz="1400" kern="1200" dirty="0" smtClean="0">
                          <a:solidFill>
                            <a:schemeClr val="dk1"/>
                          </a:solidFill>
                          <a:latin typeface="+mn-lt"/>
                          <a:ea typeface="+mn-ea"/>
                          <a:cs typeface="+mn-cs"/>
                        </a:rPr>
                        <a:t>Set the bar stations (straight and cocktail</a:t>
                      </a:r>
                      <a:endParaRPr lang="en-US" sz="1400" dirty="0"/>
                    </a:p>
                  </a:txBody>
                  <a:tcPr/>
                </a:tc>
                <a:tc>
                  <a:txBody>
                    <a:bodyPr/>
                    <a:lstStyle/>
                    <a:p>
                      <a:r>
                        <a:rPr lang="en-GB" sz="1400" kern="1200" dirty="0" smtClean="0">
                          <a:solidFill>
                            <a:schemeClr val="dk1"/>
                          </a:solidFill>
                          <a:latin typeface="+mn-lt"/>
                          <a:ea typeface="+mn-ea"/>
                          <a:cs typeface="+mn-cs"/>
                        </a:rPr>
                        <a:t>Bartender / Assistant Bartender</a:t>
                      </a:r>
                      <a:endParaRPr lang="en-US" sz="1400" dirty="0"/>
                    </a:p>
                  </a:txBody>
                  <a:tcPr/>
                </a:tc>
              </a:tr>
              <a:tr h="370840">
                <a:tc>
                  <a:txBody>
                    <a:bodyPr/>
                    <a:lstStyle/>
                    <a:p>
                      <a:r>
                        <a:rPr lang="en-GB" sz="1400" kern="1200" dirty="0" smtClean="0">
                          <a:solidFill>
                            <a:schemeClr val="dk1"/>
                          </a:solidFill>
                          <a:latin typeface="+mn-lt"/>
                          <a:ea typeface="+mn-ea"/>
                          <a:cs typeface="+mn-cs"/>
                        </a:rPr>
                        <a:t>Cut the Garnishes as per requirement &amp; slot them in the garnish tray</a:t>
                      </a:r>
                      <a:endParaRPr lang="en-US" sz="1400" dirty="0"/>
                    </a:p>
                  </a:txBody>
                  <a:tcPr/>
                </a:tc>
                <a:tc>
                  <a:txBody>
                    <a:bodyPr/>
                    <a:lstStyle/>
                    <a:p>
                      <a:r>
                        <a:rPr lang="en-GB" sz="1400" kern="1200" dirty="0" smtClean="0">
                          <a:solidFill>
                            <a:schemeClr val="dk1"/>
                          </a:solidFill>
                          <a:latin typeface="+mn-lt"/>
                          <a:ea typeface="+mn-ea"/>
                          <a:cs typeface="+mn-cs"/>
                        </a:rPr>
                        <a:t>Assistant Bartender</a:t>
                      </a:r>
                      <a:endParaRPr lang="en-US" sz="1400" dirty="0"/>
                    </a:p>
                  </a:txBody>
                  <a:tcPr/>
                </a:tc>
              </a:tr>
              <a:tr h="370840">
                <a:tc>
                  <a:txBody>
                    <a:bodyPr/>
                    <a:lstStyle/>
                    <a:p>
                      <a:r>
                        <a:rPr lang="en-US" sz="1400" dirty="0" smtClean="0"/>
                        <a:t>Cross check</a:t>
                      </a:r>
                      <a:r>
                        <a:rPr lang="en-US" sz="1400" baseline="0" dirty="0" smtClean="0"/>
                        <a:t> Soft Drink Dispenser (CO2 &amp; solid aerated water mix)</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kern="1200" dirty="0" smtClean="0">
                          <a:solidFill>
                            <a:schemeClr val="dk1"/>
                          </a:solidFill>
                          <a:latin typeface="+mn-lt"/>
                          <a:ea typeface="+mn-ea"/>
                          <a:cs typeface="+mn-cs"/>
                        </a:rPr>
                        <a:t>Bartender / Assistant Bartender</a:t>
                      </a:r>
                      <a:endParaRPr lang="en-US" sz="1400" dirty="0" smtClean="0"/>
                    </a:p>
                    <a:p>
                      <a:endParaRPr lang="en-US" sz="1400"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Opening of the Bar - Checklist</a:t>
            </a:r>
            <a:endParaRPr lang="en-US" sz="3600" b="1" dirty="0"/>
          </a:p>
        </p:txBody>
      </p:sp>
      <p:sp>
        <p:nvSpPr>
          <p:cNvPr id="5" name="TextBox 4"/>
          <p:cNvSpPr txBox="1"/>
          <p:nvPr/>
        </p:nvSpPr>
        <p:spPr>
          <a:xfrm>
            <a:off x="533400" y="6172200"/>
            <a:ext cx="5867400" cy="381000"/>
          </a:xfrm>
          <a:prstGeom prst="rect">
            <a:avLst/>
          </a:prstGeom>
          <a:noFill/>
        </p:spPr>
        <p:txBody>
          <a:bodyPr wrap="square" rtlCol="0">
            <a:spAutoFit/>
          </a:bodyPr>
          <a:lstStyle/>
          <a:p>
            <a:r>
              <a:rPr lang="en-US" b="1" i="1" dirty="0" smtClean="0"/>
              <a:t>~ Updated by the Captain</a:t>
            </a:r>
            <a:endParaRPr lang="en-US" b="1" i="1" dirty="0"/>
          </a:p>
        </p:txBody>
      </p:sp>
      <p:graphicFrame>
        <p:nvGraphicFramePr>
          <p:cNvPr id="6" name="Table 5"/>
          <p:cNvGraphicFramePr>
            <a:graphicFrameLocks noGrp="1"/>
          </p:cNvGraphicFramePr>
          <p:nvPr/>
        </p:nvGraphicFramePr>
        <p:xfrm>
          <a:off x="533401" y="1219199"/>
          <a:ext cx="7848600" cy="4800599"/>
        </p:xfrm>
        <a:graphic>
          <a:graphicData uri="http://schemas.openxmlformats.org/drawingml/2006/table">
            <a:tbl>
              <a:tblPr/>
              <a:tblGrid>
                <a:gridCol w="522152"/>
                <a:gridCol w="5498916"/>
                <a:gridCol w="848497"/>
                <a:gridCol w="979035"/>
              </a:tblGrid>
              <a:tr h="308524">
                <a:tc>
                  <a:txBody>
                    <a:bodyPr/>
                    <a:lstStyle/>
                    <a:p>
                      <a:pPr algn="ctr" fontAlgn="b"/>
                      <a:r>
                        <a:rPr lang="en-US" sz="1100" b="1" i="0" u="none" strike="noStrike" dirty="0" smtClean="0">
                          <a:solidFill>
                            <a:srgbClr val="000000"/>
                          </a:solidFill>
                          <a:latin typeface="+mj-lt"/>
                        </a:rPr>
                        <a:t>Sl No.</a:t>
                      </a:r>
                      <a:endParaRPr lang="en-US" sz="1100" b="1" i="0" u="none" strike="noStrike" dirty="0">
                        <a:solidFill>
                          <a:srgbClr val="000000"/>
                        </a:solidFill>
                        <a:latin typeface="+mj-lt"/>
                      </a:endParaRP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mj-lt"/>
                        </a:rPr>
                        <a:t>TASK</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CHECKED</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COMMENTS</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r>
              <a:tr h="292285">
                <a:tc>
                  <a:txBody>
                    <a:bodyPr/>
                    <a:lstStyle/>
                    <a:p>
                      <a:pPr algn="ctr" fontAlgn="b"/>
                      <a:r>
                        <a:rPr lang="en-US" sz="1100" b="1" i="0" u="none" strike="noStrike" dirty="0">
                          <a:solidFill>
                            <a:srgbClr val="000000"/>
                          </a:solidFill>
                          <a:latin typeface="+mj-lt"/>
                        </a:rPr>
                        <a:t>1</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BAR KEYS COLLECTED</a:t>
                      </a:r>
                      <a:r>
                        <a:rPr lang="en-US" sz="1100" b="1" i="0" u="none" strike="noStrike" baseline="0" dirty="0" smtClean="0">
                          <a:solidFill>
                            <a:srgbClr val="000000"/>
                          </a:solidFill>
                          <a:latin typeface="+mj-lt"/>
                        </a:rPr>
                        <a:t> (NAME IN COMMENTS)</a:t>
                      </a:r>
                      <a:r>
                        <a:rPr lang="en-US" sz="1100" b="1" i="0" u="none" strike="noStrike" dirty="0" smtClean="0">
                          <a:solidFill>
                            <a:srgbClr val="000000"/>
                          </a:solidFill>
                          <a:latin typeface="+mj-lt"/>
                        </a:rPr>
                        <a:t> </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r>
              <a:tr h="279986">
                <a:tc>
                  <a:txBody>
                    <a:bodyPr/>
                    <a:lstStyle/>
                    <a:p>
                      <a:pPr algn="ctr" fontAlgn="b"/>
                      <a:r>
                        <a:rPr lang="en-US" sz="1100" b="1" i="0" u="none" strike="noStrike" dirty="0">
                          <a:solidFill>
                            <a:srgbClr val="000000"/>
                          </a:solidFill>
                          <a:latin typeface="+mj-lt"/>
                        </a:rPr>
                        <a:t>2</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CHECK LOG BOOK AND FOLLOW UP</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3</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LOG BOOK CHECKED &amp; ACTION TAKEN</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4</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LOG BOOK SUBMITTED (BY WHOM IN COMMENTS)</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5</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LINEN EXCHANGED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6</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GARNISH RECEIVED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7</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STORE (ALCOHOL / NON ALCOHOLIC) PICKED UP</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8</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STORE RESTACKED (ALCOHOLIC / NON ALCOHOLIC)</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9</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FLOAT</a:t>
                      </a:r>
                      <a:r>
                        <a:rPr lang="en-US" sz="1100" b="1" i="0" u="none" strike="noStrike" baseline="0" dirty="0" smtClean="0">
                          <a:solidFill>
                            <a:srgbClr val="000000"/>
                          </a:solidFill>
                          <a:latin typeface="+mj-lt"/>
                        </a:rPr>
                        <a:t> RECEIVED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10</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FREEZER RESTACKED WITH RTD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11</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BEER</a:t>
                      </a:r>
                      <a:r>
                        <a:rPr lang="en-US" sz="1100" b="1" i="0" u="none" strike="noStrike" baseline="0" dirty="0" smtClean="0">
                          <a:solidFill>
                            <a:srgbClr val="000000"/>
                          </a:solidFill>
                          <a:latin typeface="+mj-lt"/>
                        </a:rPr>
                        <a:t> LINES &amp; CYLINDERS</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12</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DISPLAY</a:t>
                      </a:r>
                      <a:r>
                        <a:rPr lang="en-US" sz="1100" b="1" i="0" u="none" strike="noStrike" baseline="0" dirty="0" smtClean="0">
                          <a:solidFill>
                            <a:srgbClr val="000000"/>
                          </a:solidFill>
                          <a:latin typeface="+mj-lt"/>
                        </a:rPr>
                        <a:t> OF BOTTLES</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13</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GARNISH</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a:solidFill>
                            <a:srgbClr val="000000"/>
                          </a:solidFill>
                          <a:latin typeface="+mj-lt"/>
                        </a:rPr>
                        <a:t>14</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STATION SETTING</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smtClean="0">
                          <a:solidFill>
                            <a:srgbClr val="000000"/>
                          </a:solidFill>
                          <a:latin typeface="+mj-lt"/>
                        </a:rPr>
                        <a:t>15</a:t>
                      </a:r>
                      <a:endParaRPr lang="en-US" sz="1100" b="1" i="0" u="none" strike="noStrike" dirty="0">
                        <a:solidFill>
                          <a:srgbClr val="000000"/>
                        </a:solidFill>
                        <a:latin typeface="+mj-lt"/>
                      </a:endParaRP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SOFT DRINK DISPENSER – SODA CHECKED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986">
                <a:tc>
                  <a:txBody>
                    <a:bodyPr/>
                    <a:lstStyle/>
                    <a:p>
                      <a:pPr algn="ctr" fontAlgn="b"/>
                      <a:r>
                        <a:rPr lang="en-US" sz="1100" b="1" i="0" u="none" strike="noStrike" dirty="0" smtClean="0">
                          <a:solidFill>
                            <a:srgbClr val="000000"/>
                          </a:solidFill>
                          <a:latin typeface="+mj-lt"/>
                        </a:rPr>
                        <a:t>16</a:t>
                      </a:r>
                      <a:endParaRPr lang="en-US" sz="1100" b="1" i="0" u="none" strike="noStrike" dirty="0">
                        <a:solidFill>
                          <a:srgbClr val="000000"/>
                        </a:solidFill>
                        <a:latin typeface="+mj-lt"/>
                      </a:endParaRP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SOFT DRINK DISPENSER – FLAVOURS</a:t>
                      </a:r>
                      <a:r>
                        <a:rPr lang="en-US" sz="1100" b="1" i="0" u="none" strike="noStrike" baseline="0" dirty="0" smtClean="0">
                          <a:solidFill>
                            <a:srgbClr val="000000"/>
                          </a:solidFill>
                          <a:latin typeface="+mj-lt"/>
                        </a:rPr>
                        <a:t> CHECKED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Closing of the Bar - Steps</a:t>
            </a:r>
            <a:endParaRPr lang="en-US" sz="3600" dirty="0"/>
          </a:p>
        </p:txBody>
      </p:sp>
      <p:graphicFrame>
        <p:nvGraphicFramePr>
          <p:cNvPr id="3" name="Table 2"/>
          <p:cNvGraphicFramePr>
            <a:graphicFrameLocks noGrp="1"/>
          </p:cNvGraphicFramePr>
          <p:nvPr/>
        </p:nvGraphicFramePr>
        <p:xfrm>
          <a:off x="533400" y="1397000"/>
          <a:ext cx="8077200" cy="4460240"/>
        </p:xfrm>
        <a:graphic>
          <a:graphicData uri="http://schemas.openxmlformats.org/drawingml/2006/table">
            <a:tbl>
              <a:tblPr firstRow="1" bandRow="1">
                <a:tableStyleId>{5C22544A-7EE6-4342-B048-85BDC9FD1C3A}</a:tableStyleId>
              </a:tblPr>
              <a:tblGrid>
                <a:gridCol w="4038600"/>
                <a:gridCol w="4038600"/>
              </a:tblGrid>
              <a:tr h="370840">
                <a:tc>
                  <a:txBody>
                    <a:bodyPr/>
                    <a:lstStyle/>
                    <a:p>
                      <a:pPr algn="ctr"/>
                      <a:r>
                        <a:rPr lang="en-US" dirty="0" smtClean="0"/>
                        <a:t>Duties</a:t>
                      </a:r>
                      <a:endParaRPr lang="en-US" dirty="0"/>
                    </a:p>
                  </a:txBody>
                  <a:tcPr/>
                </a:tc>
                <a:tc>
                  <a:txBody>
                    <a:bodyPr/>
                    <a:lstStyle/>
                    <a:p>
                      <a:pPr algn="ctr"/>
                      <a:r>
                        <a:rPr lang="en-US" dirty="0" smtClean="0"/>
                        <a:t>Responsibilities </a:t>
                      </a:r>
                      <a:endParaRPr lang="en-US" dirty="0"/>
                    </a:p>
                  </a:txBody>
                  <a:tcPr/>
                </a:tc>
              </a:tr>
              <a:tr h="370840">
                <a:tc>
                  <a:txBody>
                    <a:bodyPr/>
                    <a:lstStyle/>
                    <a:p>
                      <a:r>
                        <a:rPr lang="en-US" sz="1600" dirty="0" smtClean="0"/>
                        <a:t>Switch off the beer lines and cylinders</a:t>
                      </a:r>
                      <a:endParaRPr lang="en-US" sz="1600" dirty="0"/>
                    </a:p>
                  </a:txBody>
                  <a:tcPr/>
                </a:tc>
                <a:tc>
                  <a:txBody>
                    <a:bodyPr/>
                    <a:lstStyle/>
                    <a:p>
                      <a:r>
                        <a:rPr lang="en-US" sz="1600" dirty="0" smtClean="0"/>
                        <a:t>Bartender</a:t>
                      </a:r>
                      <a:endParaRPr lang="en-US" sz="1600" dirty="0"/>
                    </a:p>
                  </a:txBody>
                  <a:tcPr/>
                </a:tc>
              </a:tr>
              <a:tr h="370840">
                <a:tc>
                  <a:txBody>
                    <a:bodyPr/>
                    <a:lstStyle/>
                    <a:p>
                      <a:r>
                        <a:rPr lang="en-US" sz="1600" dirty="0" smtClean="0"/>
                        <a:t>Clear the display, restacking the bottles at their prescribed shelves maintaining FIFO</a:t>
                      </a:r>
                      <a:endParaRPr lang="en-US" sz="1600" dirty="0"/>
                    </a:p>
                  </a:txBody>
                  <a:tcPr/>
                </a:tc>
                <a:tc>
                  <a:txBody>
                    <a:bodyPr/>
                    <a:lstStyle/>
                    <a:p>
                      <a:r>
                        <a:rPr lang="en-US" sz="1600" dirty="0" smtClean="0"/>
                        <a:t>Bartender / Assistant Bartender</a:t>
                      </a:r>
                      <a:endParaRPr lang="en-US" sz="1600" dirty="0"/>
                    </a:p>
                  </a:txBody>
                  <a:tcPr/>
                </a:tc>
              </a:tr>
              <a:tr h="370840">
                <a:tc>
                  <a:txBody>
                    <a:bodyPr/>
                    <a:lstStyle/>
                    <a:p>
                      <a:r>
                        <a:rPr lang="en-US" sz="1600" dirty="0" smtClean="0"/>
                        <a:t>Clear the bar station, restacking the Non Alcoholic Ingredients at their prescribed stations</a:t>
                      </a:r>
                      <a:endParaRPr lang="en-US" sz="1600" dirty="0"/>
                    </a:p>
                  </a:txBody>
                  <a:tcPr/>
                </a:tc>
                <a:tc>
                  <a:txBody>
                    <a:bodyPr/>
                    <a:lstStyle/>
                    <a:p>
                      <a:r>
                        <a:rPr lang="en-US" sz="1600" dirty="0" smtClean="0"/>
                        <a:t>Bartender / Assistant Bartender</a:t>
                      </a:r>
                      <a:endParaRPr lang="en-US" sz="1600" dirty="0"/>
                    </a:p>
                  </a:txBody>
                  <a:tcPr/>
                </a:tc>
              </a:tr>
              <a:tr h="370840">
                <a:tc>
                  <a:txBody>
                    <a:bodyPr/>
                    <a:lstStyle/>
                    <a:p>
                      <a:r>
                        <a:rPr lang="en-US" sz="1600" dirty="0" smtClean="0"/>
                        <a:t>Put back any open bottle of juices in Store and Pour and put them in</a:t>
                      </a:r>
                      <a:r>
                        <a:rPr lang="en-US" sz="1600" b="1" dirty="0" smtClean="0"/>
                        <a:t> </a:t>
                      </a:r>
                      <a:r>
                        <a:rPr lang="en-US" sz="1600" dirty="0" smtClean="0"/>
                        <a:t>the freezer</a:t>
                      </a:r>
                      <a:endParaRPr lang="en-US" sz="1600" dirty="0"/>
                    </a:p>
                  </a:txBody>
                  <a:tcPr/>
                </a:tc>
                <a:tc>
                  <a:txBody>
                    <a:bodyPr/>
                    <a:lstStyle/>
                    <a:p>
                      <a:r>
                        <a:rPr lang="en-US" sz="1600" dirty="0" smtClean="0"/>
                        <a:t>Assistant Bartender</a:t>
                      </a:r>
                      <a:endParaRPr lang="en-US" sz="1600" dirty="0"/>
                    </a:p>
                  </a:txBody>
                  <a:tcPr/>
                </a:tc>
              </a:tr>
              <a:tr h="370840">
                <a:tc>
                  <a:txBody>
                    <a:bodyPr/>
                    <a:lstStyle/>
                    <a:p>
                      <a:r>
                        <a:rPr lang="en-US" sz="1600" dirty="0" smtClean="0"/>
                        <a:t>Put all the light bar equipment under washing, wipe and restack at their prescribed selves.</a:t>
                      </a:r>
                      <a:endParaRPr lang="en-US" sz="1600" dirty="0"/>
                    </a:p>
                  </a:txBody>
                  <a:tcPr/>
                </a:tc>
                <a:tc>
                  <a:txBody>
                    <a:bodyPr/>
                    <a:lstStyle/>
                    <a:p>
                      <a:r>
                        <a:rPr lang="en-US" sz="1600" dirty="0" smtClean="0"/>
                        <a:t>Bartender / Assistant Bartender</a:t>
                      </a:r>
                      <a:endParaRPr lang="en-US" sz="1600" dirty="0"/>
                    </a:p>
                  </a:txBody>
                  <a:tcPr/>
                </a:tc>
              </a:tr>
              <a:tr h="370840">
                <a:tc>
                  <a:txBody>
                    <a:bodyPr/>
                    <a:lstStyle/>
                    <a:p>
                      <a:r>
                        <a:rPr lang="en-US" sz="1600" dirty="0" smtClean="0"/>
                        <a:t>Put all the soiled glassware’s under wash, dry and restack at their prescribed stations / place</a:t>
                      </a:r>
                      <a:endParaRPr lang="en-US" sz="1600" dirty="0"/>
                    </a:p>
                  </a:txBody>
                  <a:tcPr/>
                </a:tc>
                <a:tc>
                  <a:txBody>
                    <a:bodyPr/>
                    <a:lstStyle/>
                    <a:p>
                      <a:r>
                        <a:rPr lang="en-US" sz="1600" dirty="0" smtClean="0"/>
                        <a:t>Bartender / Assistant Bartender</a:t>
                      </a:r>
                      <a:endParaRPr lang="en-US" sz="1600" dirty="0"/>
                    </a:p>
                  </a:txBody>
                  <a:tcPr/>
                </a:tc>
              </a:tr>
              <a:tr h="370840">
                <a:tc>
                  <a:txBody>
                    <a:bodyPr/>
                    <a:lstStyle/>
                    <a:p>
                      <a:r>
                        <a:rPr lang="en-US" sz="1600" dirty="0" smtClean="0"/>
                        <a:t>Wipe off the Heavy Bar Equipments (SS) with cleaning liquid</a:t>
                      </a:r>
                      <a:endParaRPr lang="en-US" sz="1600" dirty="0"/>
                    </a:p>
                  </a:txBody>
                  <a:tcPr/>
                </a:tc>
                <a:tc>
                  <a:txBody>
                    <a:bodyPr/>
                    <a:lstStyle/>
                    <a:p>
                      <a:r>
                        <a:rPr lang="en-US" sz="1600" dirty="0" smtClean="0"/>
                        <a:t>Bartender / Assistant Bartender</a:t>
                      </a:r>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Closing of the Bar – Steps (Contd..)</a:t>
            </a:r>
            <a:endParaRPr lang="en-US" sz="3600" dirty="0"/>
          </a:p>
        </p:txBody>
      </p:sp>
      <p:graphicFrame>
        <p:nvGraphicFramePr>
          <p:cNvPr id="3" name="Table 2"/>
          <p:cNvGraphicFramePr>
            <a:graphicFrameLocks noGrp="1"/>
          </p:cNvGraphicFramePr>
          <p:nvPr/>
        </p:nvGraphicFramePr>
        <p:xfrm>
          <a:off x="533400" y="1295402"/>
          <a:ext cx="8077200" cy="5061413"/>
        </p:xfrm>
        <a:graphic>
          <a:graphicData uri="http://schemas.openxmlformats.org/drawingml/2006/table">
            <a:tbl>
              <a:tblPr firstRow="1" bandRow="1">
                <a:tableStyleId>{5C22544A-7EE6-4342-B048-85BDC9FD1C3A}</a:tableStyleId>
              </a:tblPr>
              <a:tblGrid>
                <a:gridCol w="4038600"/>
                <a:gridCol w="4038600"/>
              </a:tblGrid>
              <a:tr h="355904">
                <a:tc>
                  <a:txBody>
                    <a:bodyPr/>
                    <a:lstStyle/>
                    <a:p>
                      <a:pPr algn="ctr"/>
                      <a:r>
                        <a:rPr lang="en-US" dirty="0" smtClean="0"/>
                        <a:t>Duties</a:t>
                      </a:r>
                      <a:endParaRPr lang="en-US" dirty="0"/>
                    </a:p>
                  </a:txBody>
                  <a:tcPr/>
                </a:tc>
                <a:tc>
                  <a:txBody>
                    <a:bodyPr/>
                    <a:lstStyle/>
                    <a:p>
                      <a:pPr algn="ctr"/>
                      <a:r>
                        <a:rPr lang="en-US" dirty="0" smtClean="0"/>
                        <a:t>Responsibilities </a:t>
                      </a:r>
                      <a:endParaRPr lang="en-US" dirty="0"/>
                    </a:p>
                  </a:txBody>
                  <a:tcPr/>
                </a:tc>
              </a:tr>
              <a:tr h="563515">
                <a:tc>
                  <a:txBody>
                    <a:bodyPr/>
                    <a:lstStyle/>
                    <a:p>
                      <a:r>
                        <a:rPr lang="en-US" sz="1600" dirty="0" smtClean="0"/>
                        <a:t>Ensure the disposal of garbage </a:t>
                      </a:r>
                      <a:endParaRPr lang="en-US" sz="1600" dirty="0"/>
                    </a:p>
                  </a:txBody>
                  <a:tcPr/>
                </a:tc>
                <a:tc>
                  <a:txBody>
                    <a:bodyPr/>
                    <a:lstStyle/>
                    <a:p>
                      <a:r>
                        <a:rPr lang="en-US" sz="1600" dirty="0" smtClean="0"/>
                        <a:t>Assistant Bartender in liaison with House Keeping Staff</a:t>
                      </a:r>
                      <a:endParaRPr lang="en-US" sz="1600" dirty="0"/>
                    </a:p>
                  </a:txBody>
                  <a:tcPr/>
                </a:tc>
              </a:tr>
              <a:tr h="326245">
                <a:tc>
                  <a:txBody>
                    <a:bodyPr/>
                    <a:lstStyle/>
                    <a:p>
                      <a:r>
                        <a:rPr lang="en-US" sz="1600" dirty="0" smtClean="0"/>
                        <a:t>Restack the RTD’s in the freezer</a:t>
                      </a:r>
                      <a:endParaRPr lang="en-US" sz="1600" dirty="0"/>
                    </a:p>
                  </a:txBody>
                  <a:tcPr/>
                </a:tc>
                <a:tc>
                  <a:txBody>
                    <a:bodyPr/>
                    <a:lstStyle/>
                    <a:p>
                      <a:r>
                        <a:rPr lang="en-US" sz="1600" dirty="0" smtClean="0"/>
                        <a:t>Assistant Bartender</a:t>
                      </a:r>
                      <a:endParaRPr lang="en-US" sz="1600" dirty="0"/>
                    </a:p>
                  </a:txBody>
                  <a:tcPr/>
                </a:tc>
              </a:tr>
              <a:tr h="10380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Restack the juices, aerated water etc. in the bar at their respective allotted stations </a:t>
                      </a:r>
                      <a:endParaRPr lang="en-US" sz="1600" dirty="0"/>
                    </a:p>
                  </a:txBody>
                  <a:tcPr/>
                </a:tc>
                <a:tc>
                  <a:txBody>
                    <a:bodyPr/>
                    <a:lstStyle/>
                    <a:p>
                      <a:r>
                        <a:rPr lang="en-US" sz="1600" dirty="0" smtClean="0"/>
                        <a:t>Assistant Bartender</a:t>
                      </a:r>
                      <a:endParaRPr lang="en-US" sz="1600" dirty="0"/>
                    </a:p>
                  </a:txBody>
                  <a:tcPr/>
                </a:tc>
              </a:tr>
              <a:tr h="563515">
                <a:tc>
                  <a:txBody>
                    <a:bodyPr/>
                    <a:lstStyle/>
                    <a:p>
                      <a:r>
                        <a:rPr lang="en-CA" sz="1600" dirty="0" smtClean="0"/>
                        <a:t>Cling wrap all ingredients before storing them in refrigerators</a:t>
                      </a:r>
                      <a:endParaRPr lang="en-US" sz="1600" dirty="0"/>
                    </a:p>
                  </a:txBody>
                  <a:tcPr/>
                </a:tc>
                <a:tc>
                  <a:txBody>
                    <a:bodyPr/>
                    <a:lstStyle/>
                    <a:p>
                      <a:r>
                        <a:rPr lang="en-CA" sz="1600" dirty="0" smtClean="0"/>
                        <a:t>Bartender</a:t>
                      </a:r>
                      <a:endParaRPr lang="en-US" sz="1600" dirty="0"/>
                    </a:p>
                  </a:txBody>
                  <a:tcPr/>
                </a:tc>
              </a:tr>
              <a:tr h="326245">
                <a:tc>
                  <a:txBody>
                    <a:bodyPr/>
                    <a:lstStyle/>
                    <a:p>
                      <a:r>
                        <a:rPr lang="en-CA" sz="1600" dirty="0" smtClean="0"/>
                        <a:t>Throw away all cut garnishes / fruits</a:t>
                      </a:r>
                      <a:endParaRPr lang="en-US" sz="1600" dirty="0"/>
                    </a:p>
                  </a:txBody>
                  <a:tcPr/>
                </a:tc>
                <a:tc>
                  <a:txBody>
                    <a:bodyPr/>
                    <a:lstStyle/>
                    <a:p>
                      <a:r>
                        <a:rPr lang="en-CA" sz="1600" dirty="0" smtClean="0"/>
                        <a:t>Bartender</a:t>
                      </a:r>
                      <a:endParaRPr lang="en-US" sz="1600" dirty="0"/>
                    </a:p>
                  </a:txBody>
                  <a:tcPr/>
                </a:tc>
              </a:tr>
              <a:tr h="326245">
                <a:tc>
                  <a:txBody>
                    <a:bodyPr/>
                    <a:lstStyle/>
                    <a:p>
                      <a:r>
                        <a:rPr lang="en-CA" sz="1600" dirty="0" smtClean="0"/>
                        <a:t>Clean all the syrup bottles</a:t>
                      </a:r>
                      <a:endParaRPr lang="en-US" sz="1600" dirty="0"/>
                    </a:p>
                  </a:txBody>
                  <a:tcPr/>
                </a:tc>
                <a:tc>
                  <a:txBody>
                    <a:bodyPr/>
                    <a:lstStyle/>
                    <a:p>
                      <a:r>
                        <a:rPr lang="en-CA" sz="1600" dirty="0" smtClean="0"/>
                        <a:t>Assistant Bartender</a:t>
                      </a:r>
                      <a:endParaRPr lang="en-US" sz="1600" dirty="0"/>
                    </a:p>
                  </a:txBody>
                  <a:tcPr/>
                </a:tc>
              </a:tr>
              <a:tr h="326245">
                <a:tc>
                  <a:txBody>
                    <a:bodyPr/>
                    <a:lstStyle/>
                    <a:p>
                      <a:r>
                        <a:rPr lang="en-CA" sz="1600" dirty="0" smtClean="0"/>
                        <a:t>Clean the refrigerator and stock it again</a:t>
                      </a:r>
                      <a:endParaRPr lang="en-US" sz="1600" dirty="0"/>
                    </a:p>
                  </a:txBody>
                  <a:tcPr/>
                </a:tc>
                <a:tc>
                  <a:txBody>
                    <a:bodyPr/>
                    <a:lstStyle/>
                    <a:p>
                      <a:r>
                        <a:rPr lang="en-CA" sz="1600" dirty="0" smtClean="0"/>
                        <a:t>Assistant Bartender</a:t>
                      </a:r>
                      <a:endParaRPr lang="en-US" sz="1600" dirty="0"/>
                    </a:p>
                  </a:txBody>
                  <a:tcPr/>
                </a:tc>
              </a:tr>
              <a:tr h="563515">
                <a:tc>
                  <a:txBody>
                    <a:bodyPr/>
                    <a:lstStyle/>
                    <a:p>
                      <a:r>
                        <a:rPr lang="en-US" sz="1600" dirty="0" smtClean="0"/>
                        <a:t>Recheck the par stock and make requisitions of Alcoholic and Non Alcoholic ingredients </a:t>
                      </a:r>
                      <a:endParaRPr lang="en-US" sz="1600" dirty="0"/>
                    </a:p>
                  </a:txBody>
                  <a:tcPr/>
                </a:tc>
                <a:tc>
                  <a:txBody>
                    <a:bodyPr/>
                    <a:lstStyle/>
                    <a:p>
                      <a:r>
                        <a:rPr lang="en-US" sz="1600" dirty="0" smtClean="0"/>
                        <a:t>Senior Captain /  Bartender</a:t>
                      </a:r>
                      <a:endParaRPr lang="en-US" sz="1600" dirty="0"/>
                    </a:p>
                  </a:txBody>
                  <a:tcPr/>
                </a:tc>
              </a:tr>
              <a:tr h="563515">
                <a:tc>
                  <a:txBody>
                    <a:bodyPr/>
                    <a:lstStyle/>
                    <a:p>
                      <a:r>
                        <a:rPr lang="en-US" sz="1600" dirty="0" smtClean="0"/>
                        <a:t>Handover the soiled bar linen (if any) with the Captain.</a:t>
                      </a:r>
                      <a:endParaRPr lang="en-US" sz="1600" dirty="0"/>
                    </a:p>
                  </a:txBody>
                  <a:tcPr/>
                </a:tc>
                <a:tc>
                  <a:txBody>
                    <a:bodyPr/>
                    <a:lstStyle/>
                    <a:p>
                      <a:r>
                        <a:rPr lang="en-US" sz="1600" dirty="0" smtClean="0"/>
                        <a:t>Bartender</a:t>
                      </a:r>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Closing of the Bar – Steps (Cont..)</a:t>
            </a:r>
            <a:endParaRPr lang="en-US" sz="3600" dirty="0"/>
          </a:p>
        </p:txBody>
      </p:sp>
      <p:graphicFrame>
        <p:nvGraphicFramePr>
          <p:cNvPr id="3" name="Table 2"/>
          <p:cNvGraphicFramePr>
            <a:graphicFrameLocks noGrp="1"/>
          </p:cNvGraphicFramePr>
          <p:nvPr/>
        </p:nvGraphicFramePr>
        <p:xfrm>
          <a:off x="457200" y="1397000"/>
          <a:ext cx="8001000" cy="3337560"/>
        </p:xfrm>
        <a:graphic>
          <a:graphicData uri="http://schemas.openxmlformats.org/drawingml/2006/table">
            <a:tbl>
              <a:tblPr firstRow="1" bandRow="1">
                <a:tableStyleId>{5C22544A-7EE6-4342-B048-85BDC9FD1C3A}</a:tableStyleId>
              </a:tblPr>
              <a:tblGrid>
                <a:gridCol w="4000500"/>
                <a:gridCol w="4000500"/>
              </a:tblGrid>
              <a:tr h="370840">
                <a:tc>
                  <a:txBody>
                    <a:bodyPr/>
                    <a:lstStyle/>
                    <a:p>
                      <a:pPr algn="ctr"/>
                      <a:r>
                        <a:rPr lang="en-US" dirty="0" smtClean="0"/>
                        <a:t>Duties</a:t>
                      </a:r>
                      <a:endParaRPr lang="en-US" dirty="0"/>
                    </a:p>
                  </a:txBody>
                  <a:tcPr/>
                </a:tc>
                <a:tc>
                  <a:txBody>
                    <a:bodyPr/>
                    <a:lstStyle/>
                    <a:p>
                      <a:pPr algn="ctr"/>
                      <a:r>
                        <a:rPr lang="en-US" dirty="0" smtClean="0"/>
                        <a:t>Responsibilities </a:t>
                      </a:r>
                      <a:endParaRPr lang="en-US" dirty="0"/>
                    </a:p>
                  </a:txBody>
                  <a:tcPr/>
                </a:tc>
              </a:tr>
              <a:tr h="370840">
                <a:tc>
                  <a:txBody>
                    <a:bodyPr/>
                    <a:lstStyle/>
                    <a:p>
                      <a:r>
                        <a:rPr lang="en-US" sz="1600" dirty="0" smtClean="0"/>
                        <a:t>Check the back areas for cleanliness and get the same set with help of House Keeping personnel</a:t>
                      </a:r>
                      <a:endParaRPr lang="en-US" sz="1600" dirty="0"/>
                    </a:p>
                  </a:txBody>
                  <a:tcPr/>
                </a:tc>
                <a:tc>
                  <a:txBody>
                    <a:bodyPr/>
                    <a:lstStyle/>
                    <a:p>
                      <a:r>
                        <a:rPr lang="en-US" sz="1600" dirty="0" smtClean="0"/>
                        <a:t>Bartender</a:t>
                      </a:r>
                      <a:endParaRPr lang="en-US" sz="1600" dirty="0"/>
                    </a:p>
                  </a:txBody>
                  <a:tcPr/>
                </a:tc>
              </a:tr>
              <a:tr h="370840">
                <a:tc>
                  <a:txBody>
                    <a:bodyPr/>
                    <a:lstStyle/>
                    <a:p>
                      <a:r>
                        <a:rPr lang="en-US" sz="1600" dirty="0" smtClean="0"/>
                        <a:t>Recheck the Soft Drink dispenser machine and change solid flavors (aerated water) and Soda cylinder if required</a:t>
                      </a:r>
                      <a:endParaRPr lang="en-US" sz="1600" dirty="0"/>
                    </a:p>
                  </a:txBody>
                  <a:tcPr/>
                </a:tc>
                <a:tc>
                  <a:txBody>
                    <a:bodyPr/>
                    <a:lstStyle/>
                    <a:p>
                      <a:r>
                        <a:rPr lang="en-US" sz="1600" dirty="0" smtClean="0"/>
                        <a:t>Bartender / Assistant Bartender</a:t>
                      </a:r>
                      <a:endParaRPr lang="en-US" sz="1600" dirty="0"/>
                    </a:p>
                  </a:txBody>
                  <a:tcPr/>
                </a:tc>
              </a:tr>
              <a:tr h="370840">
                <a:tc>
                  <a:txBody>
                    <a:bodyPr/>
                    <a:lstStyle/>
                    <a:p>
                      <a:r>
                        <a:rPr lang="en-US" sz="1600" dirty="0" smtClean="0"/>
                        <a:t>De – briefing </a:t>
                      </a:r>
                      <a:endParaRPr lang="en-US" sz="1600" dirty="0"/>
                    </a:p>
                  </a:txBody>
                  <a:tcPr/>
                </a:tc>
                <a:tc>
                  <a:txBody>
                    <a:bodyPr/>
                    <a:lstStyle/>
                    <a:p>
                      <a:r>
                        <a:rPr lang="en-US" sz="1600" dirty="0" smtClean="0"/>
                        <a:t>Assistant Manager</a:t>
                      </a:r>
                      <a:endParaRPr lang="en-US" sz="1600" dirty="0"/>
                    </a:p>
                  </a:txBody>
                  <a:tcPr/>
                </a:tc>
              </a:tr>
              <a:tr h="370840">
                <a:tc>
                  <a:txBody>
                    <a:bodyPr/>
                    <a:lstStyle/>
                    <a:p>
                      <a:r>
                        <a:rPr lang="en-US" sz="1600" dirty="0" smtClean="0"/>
                        <a:t>Update Log book with special comments (if any) for the morning shift staff</a:t>
                      </a:r>
                      <a:endParaRPr lang="en-US" sz="1600" dirty="0"/>
                    </a:p>
                  </a:txBody>
                  <a:tcPr/>
                </a:tc>
                <a:tc>
                  <a:txBody>
                    <a:bodyPr/>
                    <a:lstStyle/>
                    <a:p>
                      <a:r>
                        <a:rPr lang="en-US" sz="1600" dirty="0" smtClean="0"/>
                        <a:t>Assistant Manager</a:t>
                      </a:r>
                      <a:endParaRPr lang="en-US" sz="1600" dirty="0"/>
                    </a:p>
                  </a:txBody>
                  <a:tcPr/>
                </a:tc>
              </a:tr>
              <a:tr h="370840">
                <a:tc>
                  <a:txBody>
                    <a:bodyPr/>
                    <a:lstStyle/>
                    <a:p>
                      <a:r>
                        <a:rPr lang="en-US" sz="1600" dirty="0" smtClean="0"/>
                        <a:t>Switch of the bar light</a:t>
                      </a:r>
                      <a:endParaRPr lang="en-US" sz="1600" dirty="0"/>
                    </a:p>
                  </a:txBody>
                  <a:tcPr/>
                </a:tc>
                <a:tc>
                  <a:txBody>
                    <a:bodyPr/>
                    <a:lstStyle/>
                    <a:p>
                      <a:r>
                        <a:rPr lang="en-US" sz="1600" dirty="0" smtClean="0"/>
                        <a:t>Bartender</a:t>
                      </a:r>
                      <a:endParaRPr lang="en-US" sz="1600" b="1"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Closing of the Bar - Checklist</a:t>
            </a:r>
            <a:endParaRPr lang="en-US" sz="3600" dirty="0"/>
          </a:p>
        </p:txBody>
      </p:sp>
      <p:graphicFrame>
        <p:nvGraphicFramePr>
          <p:cNvPr id="4" name="Table 3"/>
          <p:cNvGraphicFramePr>
            <a:graphicFrameLocks noGrp="1"/>
          </p:cNvGraphicFramePr>
          <p:nvPr/>
        </p:nvGraphicFramePr>
        <p:xfrm>
          <a:off x="533401" y="1581109"/>
          <a:ext cx="7848600" cy="4210097"/>
        </p:xfrm>
        <a:graphic>
          <a:graphicData uri="http://schemas.openxmlformats.org/drawingml/2006/table">
            <a:tbl>
              <a:tblPr/>
              <a:tblGrid>
                <a:gridCol w="522152"/>
                <a:gridCol w="5498916"/>
                <a:gridCol w="848497"/>
                <a:gridCol w="979035"/>
              </a:tblGrid>
              <a:tr h="271355">
                <a:tc>
                  <a:txBody>
                    <a:bodyPr/>
                    <a:lstStyle/>
                    <a:p>
                      <a:pPr algn="ctr" fontAlgn="b"/>
                      <a:r>
                        <a:rPr lang="en-US" sz="1100" b="1" i="0" u="none" strike="noStrike" dirty="0" smtClean="0">
                          <a:solidFill>
                            <a:srgbClr val="000000"/>
                          </a:solidFill>
                          <a:latin typeface="+mj-lt"/>
                        </a:rPr>
                        <a:t>Sl No.</a:t>
                      </a:r>
                      <a:endParaRPr lang="en-US" sz="1100" b="1" i="0" u="none" strike="noStrike" dirty="0">
                        <a:solidFill>
                          <a:srgbClr val="000000"/>
                        </a:solidFill>
                        <a:latin typeface="+mj-lt"/>
                      </a:endParaRP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mj-lt"/>
                        </a:rPr>
                        <a:t>TASK</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CHECKED</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COMMENTS</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r>
              <a:tr h="257071">
                <a:tc>
                  <a:txBody>
                    <a:bodyPr/>
                    <a:lstStyle/>
                    <a:p>
                      <a:pPr algn="ctr" fontAlgn="b"/>
                      <a:r>
                        <a:rPr lang="en-US" sz="1100" b="1" i="0" u="none" strike="noStrike" dirty="0">
                          <a:solidFill>
                            <a:srgbClr val="000000"/>
                          </a:solidFill>
                          <a:latin typeface="+mj-lt"/>
                        </a:rPr>
                        <a:t>1</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DISPLAY</a:t>
                      </a:r>
                      <a:r>
                        <a:rPr lang="en-US" sz="1100" b="1" i="0" u="none" strike="noStrike" baseline="0" dirty="0" smtClean="0">
                          <a:solidFill>
                            <a:srgbClr val="000000"/>
                          </a:solidFill>
                          <a:latin typeface="+mj-lt"/>
                        </a:rPr>
                        <a:t> CLEARED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r>
              <a:tr h="246255">
                <a:tc>
                  <a:txBody>
                    <a:bodyPr/>
                    <a:lstStyle/>
                    <a:p>
                      <a:pPr algn="ctr" fontAlgn="b"/>
                      <a:r>
                        <a:rPr lang="en-US" sz="1100" b="1" i="0" u="none" strike="noStrike" dirty="0">
                          <a:solidFill>
                            <a:srgbClr val="000000"/>
                          </a:solidFill>
                          <a:latin typeface="+mj-lt"/>
                        </a:rPr>
                        <a:t>2</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BOTTLES WIPED AND RESTACKED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a:solidFill>
                            <a:srgbClr val="000000"/>
                          </a:solidFill>
                          <a:latin typeface="+mj-lt"/>
                        </a:rPr>
                        <a:t>3</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GLASS</a:t>
                      </a:r>
                      <a:r>
                        <a:rPr lang="en-US" sz="1100" b="1" i="0" u="none" strike="noStrike" baseline="0" dirty="0" smtClean="0">
                          <a:solidFill>
                            <a:srgbClr val="000000"/>
                          </a:solidFill>
                          <a:latin typeface="+mj-lt"/>
                        </a:rPr>
                        <a:t>WARE WASHED, DRYED &amp; RESTACKED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a:solidFill>
                            <a:srgbClr val="000000"/>
                          </a:solidFill>
                          <a:latin typeface="+mj-lt"/>
                        </a:rPr>
                        <a:t>4</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LIGHT</a:t>
                      </a:r>
                      <a:r>
                        <a:rPr lang="en-US" sz="1100" b="1" i="0" u="none" strike="noStrike" baseline="0" dirty="0" smtClean="0">
                          <a:solidFill>
                            <a:srgbClr val="000000"/>
                          </a:solidFill>
                          <a:latin typeface="+mj-lt"/>
                        </a:rPr>
                        <a:t> EQUIPMENTS WASHED, WIPED AND RESTACKED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a:solidFill>
                            <a:srgbClr val="000000"/>
                          </a:solidFill>
                          <a:latin typeface="+mj-lt"/>
                        </a:rPr>
                        <a:t>5</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SOFT DRINK DISPENSER</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a:solidFill>
                            <a:srgbClr val="000000"/>
                          </a:solidFill>
                          <a:latin typeface="+mj-lt"/>
                        </a:rPr>
                        <a:t>6</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HEAVY</a:t>
                      </a:r>
                      <a:r>
                        <a:rPr lang="en-US" sz="1100" b="1" i="0" u="none" strike="noStrike" baseline="0" dirty="0" smtClean="0">
                          <a:solidFill>
                            <a:srgbClr val="000000"/>
                          </a:solidFill>
                          <a:latin typeface="+mj-lt"/>
                        </a:rPr>
                        <a:t> EQUIPMENTS WIPED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a:solidFill>
                            <a:srgbClr val="000000"/>
                          </a:solidFill>
                          <a:latin typeface="+mj-lt"/>
                        </a:rPr>
                        <a:t>7</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OPEN</a:t>
                      </a:r>
                      <a:r>
                        <a:rPr lang="en-US" sz="1100" b="1" i="0" u="none" strike="noStrike" baseline="0" dirty="0" smtClean="0">
                          <a:solidFill>
                            <a:srgbClr val="000000"/>
                          </a:solidFill>
                          <a:latin typeface="+mj-lt"/>
                        </a:rPr>
                        <a:t> JUICES RESTACKED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a:solidFill>
                            <a:srgbClr val="000000"/>
                          </a:solidFill>
                          <a:latin typeface="+mj-lt"/>
                        </a:rPr>
                        <a:t>8</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GARNISH INDENT MADE</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a:solidFill>
                            <a:srgbClr val="000000"/>
                          </a:solidFill>
                          <a:latin typeface="+mj-lt"/>
                        </a:rPr>
                        <a:t>9</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GARBAGE TRASHED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a:solidFill>
                            <a:srgbClr val="000000"/>
                          </a:solidFill>
                          <a:latin typeface="+mj-lt"/>
                        </a:rPr>
                        <a:t>10</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BAR REPLENISHED (ALCOHOL &amp; NON ALCOHOLIC INGREDIENTS)</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a:solidFill>
                            <a:srgbClr val="000000"/>
                          </a:solidFill>
                          <a:latin typeface="+mj-lt"/>
                        </a:rPr>
                        <a:t>11</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SOILED</a:t>
                      </a:r>
                      <a:r>
                        <a:rPr lang="en-US" sz="1100" b="1" i="0" u="none" strike="noStrike" baseline="0" dirty="0" smtClean="0">
                          <a:solidFill>
                            <a:srgbClr val="000000"/>
                          </a:solidFill>
                          <a:latin typeface="+mj-lt"/>
                        </a:rPr>
                        <a:t>LINEN HANDED OVER TO RESTAURANT CAPTAIN</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a:solidFill>
                            <a:srgbClr val="000000"/>
                          </a:solidFill>
                          <a:latin typeface="+mj-lt"/>
                        </a:rPr>
                        <a:t>12</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BACK AREA CHECK</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0356">
                <a:tc>
                  <a:txBody>
                    <a:bodyPr/>
                    <a:lstStyle/>
                    <a:p>
                      <a:pPr algn="ctr" fontAlgn="b"/>
                      <a:r>
                        <a:rPr lang="en-US" sz="1100" b="1" i="0" u="none" strike="noStrike" dirty="0">
                          <a:solidFill>
                            <a:srgbClr val="000000"/>
                          </a:solidFill>
                          <a:latin typeface="+mj-lt"/>
                        </a:rPr>
                        <a:t>13</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REQUISITION FOR ALCOHOL AND NON ALCOHOLIC BEVERAGES MADE &amp;</a:t>
                      </a:r>
                      <a:r>
                        <a:rPr lang="en-US" sz="1100" b="1" i="0" u="none" strike="noStrike" baseline="0" dirty="0" smtClean="0">
                          <a:solidFill>
                            <a:srgbClr val="000000"/>
                          </a:solidFill>
                          <a:latin typeface="+mj-lt"/>
                        </a:rPr>
                        <a:t> UPDATED IN LOG BOOK</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a:solidFill>
                            <a:srgbClr val="000000"/>
                          </a:solidFill>
                          <a:latin typeface="+mj-lt"/>
                        </a:rPr>
                        <a:t>14</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BEER</a:t>
                      </a:r>
                      <a:r>
                        <a:rPr lang="en-US" sz="1100" b="1" i="0" u="none" strike="noStrike" baseline="0" dirty="0" smtClean="0">
                          <a:solidFill>
                            <a:srgbClr val="000000"/>
                          </a:solidFill>
                          <a:latin typeface="+mj-lt"/>
                        </a:rPr>
                        <a:t> LINES &amp; CYLINDERS CLOSED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6255">
                <a:tc>
                  <a:txBody>
                    <a:bodyPr/>
                    <a:lstStyle/>
                    <a:p>
                      <a:pPr algn="ctr" fontAlgn="b"/>
                      <a:r>
                        <a:rPr lang="en-US" sz="1100" b="1" i="0" u="none" strike="noStrike" dirty="0" smtClean="0">
                          <a:solidFill>
                            <a:srgbClr val="000000"/>
                          </a:solidFill>
                          <a:latin typeface="+mj-lt"/>
                        </a:rPr>
                        <a:t>15 </a:t>
                      </a:r>
                      <a:endParaRPr lang="en-US" sz="1100" b="1" i="0" u="none" strike="noStrike" dirty="0">
                        <a:solidFill>
                          <a:srgbClr val="000000"/>
                        </a:solidFill>
                        <a:latin typeface="+mj-lt"/>
                      </a:endParaRP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MAINTENANCE WORK REPORTED TO SENIOR CAPTAIN</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5" name="TextBox 4"/>
          <p:cNvSpPr txBox="1"/>
          <p:nvPr/>
        </p:nvSpPr>
        <p:spPr>
          <a:xfrm>
            <a:off x="533400" y="6172200"/>
            <a:ext cx="4572000" cy="381000"/>
          </a:xfrm>
          <a:prstGeom prst="rect">
            <a:avLst/>
          </a:prstGeom>
          <a:noFill/>
        </p:spPr>
        <p:txBody>
          <a:bodyPr wrap="square" rtlCol="0">
            <a:spAutoFit/>
          </a:bodyPr>
          <a:lstStyle/>
          <a:p>
            <a:r>
              <a:rPr lang="en-US" b="1" dirty="0" smtClean="0"/>
              <a:t>~ Updated by Senior Captain</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INDEX</a:t>
            </a:r>
            <a:endParaRPr lang="en-US" sz="3600" b="1" dirty="0"/>
          </a:p>
        </p:txBody>
      </p:sp>
      <p:sp>
        <p:nvSpPr>
          <p:cNvPr id="3" name="Content Placeholder 2"/>
          <p:cNvSpPr>
            <a:spLocks noGrp="1"/>
          </p:cNvSpPr>
          <p:nvPr>
            <p:ph idx="1"/>
          </p:nvPr>
        </p:nvSpPr>
        <p:spPr/>
        <p:txBody>
          <a:bodyPr>
            <a:normAutofit fontScale="85000" lnSpcReduction="20000"/>
          </a:bodyPr>
          <a:lstStyle/>
          <a:p>
            <a:r>
              <a:rPr lang="en-US" dirty="0" smtClean="0"/>
              <a:t>Opening &amp; Closing of the bar – Steps &amp; checklist</a:t>
            </a:r>
          </a:p>
          <a:p>
            <a:r>
              <a:rPr lang="en-US" b="1" dirty="0" smtClean="0">
                <a:solidFill>
                  <a:srgbClr val="FFC000"/>
                </a:solidFill>
              </a:rPr>
              <a:t>Opening &amp; Closing of the restaurant – Steps &amp; checklist</a:t>
            </a:r>
          </a:p>
          <a:p>
            <a:r>
              <a:rPr lang="en-US" dirty="0" smtClean="0"/>
              <a:t>Key processes – Guest Service </a:t>
            </a:r>
          </a:p>
          <a:p>
            <a:r>
              <a:rPr lang="en-US" dirty="0" smtClean="0"/>
              <a:t>Other processes</a:t>
            </a:r>
          </a:p>
          <a:p>
            <a:r>
              <a:rPr lang="en-US" dirty="0" smtClean="0"/>
              <a:t>Essentials &amp; Generic Standards</a:t>
            </a:r>
          </a:p>
          <a:p>
            <a:r>
              <a:rPr lang="en-US" dirty="0" smtClean="0"/>
              <a:t>10 steps for Guest Delight</a:t>
            </a:r>
          </a:p>
          <a:p>
            <a:r>
              <a:rPr lang="en-US" dirty="0" smtClean="0"/>
              <a:t>Company Policies linked to F &amp; B Service</a:t>
            </a:r>
          </a:p>
          <a:p>
            <a:r>
              <a:rPr lang="en-US" dirty="0" smtClean="0"/>
              <a:t>Reporting procedures &amp; format</a:t>
            </a:r>
          </a:p>
          <a:p>
            <a:r>
              <a:rPr lang="en-US" dirty="0" smtClean="0"/>
              <a:t>Budgeting procedures &amp; format</a:t>
            </a:r>
          </a:p>
          <a:p>
            <a:r>
              <a:rPr lang="en-US" dirty="0" smtClean="0"/>
              <a:t>Control procedures &amp; format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l"/>
            <a:r>
              <a:rPr lang="en-US" sz="3600" b="1" dirty="0" smtClean="0"/>
              <a:t>Opening of the restaurant - Steps</a:t>
            </a:r>
            <a:endParaRPr lang="en-US" sz="3600" dirty="0"/>
          </a:p>
        </p:txBody>
      </p:sp>
      <p:graphicFrame>
        <p:nvGraphicFramePr>
          <p:cNvPr id="4" name="Content Placeholder 3"/>
          <p:cNvGraphicFramePr>
            <a:graphicFrameLocks noGrp="1"/>
          </p:cNvGraphicFramePr>
          <p:nvPr>
            <p:ph idx="1"/>
          </p:nvPr>
        </p:nvGraphicFramePr>
        <p:xfrm>
          <a:off x="457200" y="914399"/>
          <a:ext cx="8229600" cy="5410200"/>
        </p:xfrm>
        <a:graphic>
          <a:graphicData uri="http://schemas.openxmlformats.org/drawingml/2006/table">
            <a:tbl>
              <a:tblPr firstRow="1" bandRow="1">
                <a:tableStyleId>{5C22544A-7EE6-4342-B048-85BDC9FD1C3A}</a:tableStyleId>
              </a:tblPr>
              <a:tblGrid>
                <a:gridCol w="4114800"/>
                <a:gridCol w="4114800"/>
              </a:tblGrid>
              <a:tr h="365886">
                <a:tc>
                  <a:txBody>
                    <a:bodyPr/>
                    <a:lstStyle/>
                    <a:p>
                      <a:pPr algn="ctr"/>
                      <a:r>
                        <a:rPr lang="en-US" dirty="0" smtClean="0"/>
                        <a:t>Duties</a:t>
                      </a:r>
                      <a:endParaRPr lang="en-US" dirty="0"/>
                    </a:p>
                  </a:txBody>
                  <a:tcPr/>
                </a:tc>
                <a:tc>
                  <a:txBody>
                    <a:bodyPr/>
                    <a:lstStyle/>
                    <a:p>
                      <a:pPr algn="ctr"/>
                      <a:r>
                        <a:rPr lang="en-US" dirty="0" smtClean="0"/>
                        <a:t>Responsibilities</a:t>
                      </a:r>
                      <a:endParaRPr lang="en-US" dirty="0"/>
                    </a:p>
                  </a:txBody>
                  <a:tcPr/>
                </a:tc>
              </a:tr>
              <a:tr h="360184">
                <a:tc>
                  <a:txBody>
                    <a:bodyPr/>
                    <a:lstStyle/>
                    <a:p>
                      <a:r>
                        <a:rPr lang="en-US" sz="1600" dirty="0" smtClean="0"/>
                        <a:t>Report 15 minutes prior to your shift </a:t>
                      </a:r>
                      <a:endParaRPr lang="en-US" sz="1600" dirty="0"/>
                    </a:p>
                  </a:txBody>
                  <a:tcPr/>
                </a:tc>
                <a:tc>
                  <a:txBody>
                    <a:bodyPr/>
                    <a:lstStyle/>
                    <a:p>
                      <a:r>
                        <a:rPr lang="en-US" sz="1600" dirty="0" smtClean="0"/>
                        <a:t>All Staff</a:t>
                      </a:r>
                      <a:endParaRPr lang="en-US" sz="1600" dirty="0"/>
                    </a:p>
                  </a:txBody>
                  <a:tcPr/>
                </a:tc>
              </a:tr>
              <a:tr h="579319">
                <a:tc>
                  <a:txBody>
                    <a:bodyPr/>
                    <a:lstStyle/>
                    <a:p>
                      <a:r>
                        <a:rPr lang="en-US" sz="1600" dirty="0" smtClean="0"/>
                        <a:t>Change in uniforms and report to the Outlet as per the set timeliness</a:t>
                      </a:r>
                      <a:endParaRPr lang="en-US" sz="1600" dirty="0"/>
                    </a:p>
                  </a:txBody>
                  <a:tcPr/>
                </a:tc>
                <a:tc>
                  <a:txBody>
                    <a:bodyPr/>
                    <a:lstStyle/>
                    <a:p>
                      <a:r>
                        <a:rPr lang="en-US" sz="1600" dirty="0" smtClean="0"/>
                        <a:t>All Staff</a:t>
                      </a:r>
                      <a:endParaRPr lang="en-US" sz="1600" dirty="0"/>
                    </a:p>
                  </a:txBody>
                  <a:tcPr/>
                </a:tc>
              </a:tr>
              <a:tr h="360184">
                <a:tc>
                  <a:txBody>
                    <a:bodyPr/>
                    <a:lstStyle/>
                    <a:p>
                      <a:r>
                        <a:rPr lang="en-US" sz="1600" dirty="0" smtClean="0"/>
                        <a:t>Switch on the restaurant lights</a:t>
                      </a:r>
                      <a:endParaRPr lang="en-US" sz="1600" dirty="0"/>
                    </a:p>
                  </a:txBody>
                  <a:tcPr/>
                </a:tc>
                <a:tc>
                  <a:txBody>
                    <a:bodyPr/>
                    <a:lstStyle/>
                    <a:p>
                      <a:r>
                        <a:rPr lang="en-US" sz="1600" dirty="0" smtClean="0"/>
                        <a:t>Captain</a:t>
                      </a:r>
                      <a:endParaRPr lang="en-US" sz="1600" dirty="0"/>
                    </a:p>
                  </a:txBody>
                  <a:tcPr/>
                </a:tc>
              </a:tr>
              <a:tr h="360184">
                <a:tc>
                  <a:txBody>
                    <a:bodyPr/>
                    <a:lstStyle/>
                    <a:p>
                      <a:r>
                        <a:rPr lang="en-US" sz="1600" dirty="0" smtClean="0"/>
                        <a:t>Switch on the Air Conditioner</a:t>
                      </a:r>
                      <a:endParaRPr lang="en-US" sz="1600" dirty="0"/>
                    </a:p>
                  </a:txBody>
                  <a:tcPr/>
                </a:tc>
                <a:tc>
                  <a:txBody>
                    <a:bodyPr/>
                    <a:lstStyle/>
                    <a:p>
                      <a:r>
                        <a:rPr lang="en-US" sz="1600" dirty="0" smtClean="0"/>
                        <a:t>Captain</a:t>
                      </a:r>
                      <a:endParaRPr lang="en-US" sz="1600" dirty="0"/>
                    </a:p>
                  </a:txBody>
                  <a:tcPr/>
                </a:tc>
              </a:tr>
              <a:tr h="823243">
                <a:tc>
                  <a:txBody>
                    <a:bodyPr/>
                    <a:lstStyle/>
                    <a:p>
                      <a:r>
                        <a:rPr lang="en-US" sz="1600" dirty="0" smtClean="0"/>
                        <a:t>Check log book for any Maintenance work. In case of any liaison with Maintenance teams for remedy and fixture</a:t>
                      </a:r>
                      <a:endParaRPr lang="en-US" sz="1600" dirty="0"/>
                    </a:p>
                  </a:txBody>
                  <a:tcPr/>
                </a:tc>
                <a:tc>
                  <a:txBody>
                    <a:bodyPr/>
                    <a:lstStyle/>
                    <a:p>
                      <a:r>
                        <a:rPr lang="en-US" sz="1600" dirty="0" smtClean="0"/>
                        <a:t>Captain</a:t>
                      </a:r>
                      <a:endParaRPr lang="en-US" sz="1600" dirty="0"/>
                    </a:p>
                  </a:txBody>
                  <a:tcPr/>
                </a:tc>
              </a:tr>
              <a:tr h="579319">
                <a:tc>
                  <a:txBody>
                    <a:bodyPr/>
                    <a:lstStyle/>
                    <a:p>
                      <a:r>
                        <a:rPr lang="en-US" sz="1600" dirty="0" smtClean="0"/>
                        <a:t>Wipe all the table tops with liquid cleaning agent</a:t>
                      </a:r>
                      <a:endParaRPr lang="en-US" sz="1600" dirty="0"/>
                    </a:p>
                  </a:txBody>
                  <a:tcPr/>
                </a:tc>
                <a:tc>
                  <a:txBody>
                    <a:bodyPr/>
                    <a:lstStyle/>
                    <a:p>
                      <a:r>
                        <a:rPr lang="en-US" sz="1600" dirty="0" smtClean="0"/>
                        <a:t>Wait Staff</a:t>
                      </a:r>
                      <a:endParaRPr lang="en-US" sz="1600" dirty="0"/>
                    </a:p>
                  </a:txBody>
                  <a:tcPr/>
                </a:tc>
              </a:tr>
              <a:tr h="823243">
                <a:tc>
                  <a:txBody>
                    <a:bodyPr/>
                    <a:lstStyle/>
                    <a:p>
                      <a:r>
                        <a:rPr lang="en-US" sz="1600" dirty="0" smtClean="0"/>
                        <a:t>Dust all the chairs as it may have received a coat of dust during the night / any maintenance work</a:t>
                      </a:r>
                      <a:endParaRPr lang="en-US" sz="1600" dirty="0"/>
                    </a:p>
                  </a:txBody>
                  <a:tcPr/>
                </a:tc>
                <a:tc>
                  <a:txBody>
                    <a:bodyPr/>
                    <a:lstStyle/>
                    <a:p>
                      <a:r>
                        <a:rPr lang="en-US" sz="1600" dirty="0" smtClean="0"/>
                        <a:t>Wait Staff</a:t>
                      </a:r>
                      <a:endParaRPr lang="en-US" sz="1600" dirty="0"/>
                    </a:p>
                  </a:txBody>
                  <a:tcPr/>
                </a:tc>
              </a:tr>
              <a:tr h="579319">
                <a:tc>
                  <a:txBody>
                    <a:bodyPr/>
                    <a:lstStyle/>
                    <a:p>
                      <a:r>
                        <a:rPr lang="en-US" sz="1600" dirty="0" smtClean="0"/>
                        <a:t>Set up the side station as per prescribed diagram (slide</a:t>
                      </a:r>
                      <a:r>
                        <a:rPr lang="en-US" sz="1600" baseline="0" dirty="0" smtClean="0"/>
                        <a:t> # 14)</a:t>
                      </a:r>
                      <a:endParaRPr lang="en-US" sz="1600" dirty="0"/>
                    </a:p>
                  </a:txBody>
                  <a:tcPr/>
                </a:tc>
                <a:tc>
                  <a:txBody>
                    <a:bodyPr/>
                    <a:lstStyle/>
                    <a:p>
                      <a:r>
                        <a:rPr lang="en-US" sz="1600" dirty="0" smtClean="0"/>
                        <a:t>Wait Staff</a:t>
                      </a:r>
                      <a:endParaRPr lang="en-US" sz="1600" dirty="0"/>
                    </a:p>
                  </a:txBody>
                  <a:tcPr/>
                </a:tc>
              </a:tr>
              <a:tr h="579319">
                <a:tc>
                  <a:txBody>
                    <a:bodyPr/>
                    <a:lstStyle/>
                    <a:p>
                      <a:r>
                        <a:rPr lang="en-US" sz="1600" dirty="0" smtClean="0"/>
                        <a:t>Set table top as per set standards / collaterals if any</a:t>
                      </a:r>
                      <a:endParaRPr lang="en-US" sz="1600" dirty="0"/>
                    </a:p>
                  </a:txBody>
                  <a:tcPr/>
                </a:tc>
                <a:tc>
                  <a:txBody>
                    <a:bodyPr/>
                    <a:lstStyle/>
                    <a:p>
                      <a:r>
                        <a:rPr lang="en-US" sz="1600" dirty="0" smtClean="0"/>
                        <a:t>Wait Staff</a:t>
                      </a:r>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pPr algn="l"/>
            <a:r>
              <a:rPr lang="en-US" sz="3600" b="1" dirty="0" smtClean="0"/>
              <a:t>Opening of the restaurant – Steps (Contd..)</a:t>
            </a:r>
            <a:endParaRPr lang="en-US" sz="3600" dirty="0"/>
          </a:p>
        </p:txBody>
      </p:sp>
      <p:graphicFrame>
        <p:nvGraphicFramePr>
          <p:cNvPr id="4" name="Content Placeholder 3"/>
          <p:cNvGraphicFramePr>
            <a:graphicFrameLocks noGrp="1"/>
          </p:cNvGraphicFramePr>
          <p:nvPr>
            <p:ph idx="1"/>
          </p:nvPr>
        </p:nvGraphicFramePr>
        <p:xfrm>
          <a:off x="457200" y="1213500"/>
          <a:ext cx="8229600" cy="4084320"/>
        </p:xfrm>
        <a:graphic>
          <a:graphicData uri="http://schemas.openxmlformats.org/drawingml/2006/table">
            <a:tbl>
              <a:tblPr firstRow="1" bandRow="1">
                <a:tableStyleId>{5C22544A-7EE6-4342-B048-85BDC9FD1C3A}</a:tableStyleId>
              </a:tblPr>
              <a:tblGrid>
                <a:gridCol w="4114800"/>
                <a:gridCol w="4114800"/>
              </a:tblGrid>
              <a:tr h="322546">
                <a:tc>
                  <a:txBody>
                    <a:bodyPr/>
                    <a:lstStyle/>
                    <a:p>
                      <a:pPr algn="ctr"/>
                      <a:r>
                        <a:rPr lang="en-US" dirty="0" smtClean="0"/>
                        <a:t>Duties</a:t>
                      </a:r>
                      <a:endParaRPr lang="en-US" dirty="0"/>
                    </a:p>
                  </a:txBody>
                  <a:tcPr/>
                </a:tc>
                <a:tc>
                  <a:txBody>
                    <a:bodyPr/>
                    <a:lstStyle/>
                    <a:p>
                      <a:pPr algn="ctr"/>
                      <a:r>
                        <a:rPr lang="en-US" dirty="0" smtClean="0"/>
                        <a:t>Responsibilities</a:t>
                      </a:r>
                      <a:endParaRPr lang="en-US" dirty="0"/>
                    </a:p>
                  </a:txBody>
                  <a:tcPr/>
                </a:tc>
              </a:tr>
              <a:tr h="8332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Check all the menu’s (food and beverage) and handover any menu out of set standards (with wear &amp; tear) to the Captain.</a:t>
                      </a:r>
                    </a:p>
                    <a:p>
                      <a:endParaRPr lang="en-US" sz="1600" dirty="0"/>
                    </a:p>
                  </a:txBody>
                  <a:tcPr/>
                </a:tc>
                <a:tc>
                  <a:txBody>
                    <a:bodyPr/>
                    <a:lstStyle/>
                    <a:p>
                      <a:r>
                        <a:rPr lang="en-US" sz="1600" dirty="0" smtClean="0"/>
                        <a:t>Wait Staff</a:t>
                      </a:r>
                      <a:endParaRPr lang="en-US" sz="1600" dirty="0"/>
                    </a:p>
                  </a:txBody>
                  <a:tcPr/>
                </a:tc>
              </a:tr>
              <a:tr h="456940">
                <a:tc>
                  <a:txBody>
                    <a:bodyPr/>
                    <a:lstStyle/>
                    <a:p>
                      <a:r>
                        <a:rPr lang="en-US" sz="1600" dirty="0" smtClean="0"/>
                        <a:t>Ensure set up of Kitchen Hot plate with crockery. </a:t>
                      </a:r>
                      <a:endParaRPr lang="en-US" sz="1600" dirty="0"/>
                    </a:p>
                  </a:txBody>
                  <a:tcPr/>
                </a:tc>
                <a:tc>
                  <a:txBody>
                    <a:bodyPr/>
                    <a:lstStyle/>
                    <a:p>
                      <a:r>
                        <a:rPr lang="en-US" sz="1600" dirty="0" smtClean="0"/>
                        <a:t>Runner</a:t>
                      </a:r>
                      <a:endParaRPr lang="en-US" sz="1600" dirty="0"/>
                    </a:p>
                  </a:txBody>
                  <a:tcPr/>
                </a:tc>
              </a:tr>
              <a:tr h="286569">
                <a:tc>
                  <a:txBody>
                    <a:bodyPr/>
                    <a:lstStyle/>
                    <a:p>
                      <a:r>
                        <a:rPr lang="en-US" sz="1600" dirty="0" smtClean="0"/>
                        <a:t>Inform / remind Kitchen staff in case of any advance booking. </a:t>
                      </a:r>
                      <a:endParaRPr lang="en-US" sz="1600" dirty="0"/>
                    </a:p>
                  </a:txBody>
                  <a:tcPr/>
                </a:tc>
                <a:tc>
                  <a:txBody>
                    <a:bodyPr/>
                    <a:lstStyle/>
                    <a:p>
                      <a:r>
                        <a:rPr lang="en-US" sz="1600" dirty="0" smtClean="0"/>
                        <a:t>Captain</a:t>
                      </a:r>
                      <a:endParaRPr lang="en-US" sz="1600" dirty="0"/>
                    </a:p>
                  </a:txBody>
                  <a:tcPr/>
                </a:tc>
              </a:tr>
              <a:tr h="286569">
                <a:tc>
                  <a:txBody>
                    <a:bodyPr/>
                    <a:lstStyle/>
                    <a:p>
                      <a:r>
                        <a:rPr lang="en-US" sz="1600" dirty="0" smtClean="0"/>
                        <a:t>Check for all House Keeping Work (Wash rooms etc.) &amp; take necessary action in liaison with House Keeping staff if any.</a:t>
                      </a:r>
                      <a:endParaRPr lang="en-US" sz="1600" dirty="0"/>
                    </a:p>
                  </a:txBody>
                  <a:tcPr/>
                </a:tc>
                <a:tc>
                  <a:txBody>
                    <a:bodyPr/>
                    <a:lstStyle/>
                    <a:p>
                      <a:r>
                        <a:rPr lang="en-US" sz="1600" dirty="0" smtClean="0"/>
                        <a:t>Captain / Wait Staff</a:t>
                      </a:r>
                      <a:endParaRPr lang="en-US" sz="1600" dirty="0"/>
                    </a:p>
                  </a:txBody>
                  <a:tcPr/>
                </a:tc>
              </a:tr>
              <a:tr h="28656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Fold Napkins </a:t>
                      </a:r>
                    </a:p>
                  </a:txBody>
                  <a:tcPr/>
                </a:tc>
                <a:tc>
                  <a:txBody>
                    <a:bodyPr/>
                    <a:lstStyle/>
                    <a:p>
                      <a:r>
                        <a:rPr lang="en-US" sz="1600" dirty="0" smtClean="0"/>
                        <a:t>Wait</a:t>
                      </a:r>
                      <a:r>
                        <a:rPr lang="en-US" sz="1600" baseline="0" dirty="0" smtClean="0"/>
                        <a:t> Staff </a:t>
                      </a:r>
                      <a:endParaRPr lang="en-US" sz="1600" dirty="0"/>
                    </a:p>
                  </a:txBody>
                  <a:tcPr/>
                </a:tc>
              </a:tr>
              <a:tr h="286569">
                <a:tc>
                  <a:txBody>
                    <a:bodyPr/>
                    <a:lstStyle/>
                    <a:p>
                      <a:r>
                        <a:rPr lang="en-US" sz="1600" dirty="0" smtClean="0"/>
                        <a:t>Ensure Briefing pre the opening time </a:t>
                      </a:r>
                      <a:endParaRPr lang="en-US" sz="1600" dirty="0"/>
                    </a:p>
                  </a:txBody>
                  <a:tcPr/>
                </a:tc>
                <a:tc>
                  <a:txBody>
                    <a:bodyPr/>
                    <a:lstStyle/>
                    <a:p>
                      <a:r>
                        <a:rPr lang="en-US" sz="1600" dirty="0" smtClean="0"/>
                        <a:t>Assistant</a:t>
                      </a:r>
                      <a:r>
                        <a:rPr lang="en-US" sz="1600" baseline="0" dirty="0" smtClean="0"/>
                        <a:t> Manager</a:t>
                      </a:r>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ChangeArrowheads="1"/>
          </p:cNvSpPr>
          <p:nvPr/>
        </p:nvSpPr>
        <p:spPr bwMode="auto">
          <a:xfrm>
            <a:off x="2628900" y="1724025"/>
            <a:ext cx="4648200" cy="2619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67" name="Text Box 31"/>
          <p:cNvSpPr txBox="1">
            <a:spLocks noChangeArrowheads="1"/>
          </p:cNvSpPr>
          <p:nvPr/>
        </p:nvSpPr>
        <p:spPr bwMode="auto">
          <a:xfrm>
            <a:off x="1466850" y="3495675"/>
            <a:ext cx="628650" cy="4476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5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Glass bin</a:t>
            </a:r>
            <a:endParaRPr kumimoji="0" lang="en-GB" sz="1050" b="0" i="0" u="none" strike="noStrike" cap="none" normalizeH="0" baseline="0" dirty="0" smtClean="0">
              <a:ln>
                <a:noFill/>
              </a:ln>
              <a:solidFill>
                <a:schemeClr val="tx1"/>
              </a:solidFill>
              <a:effectLst/>
              <a:latin typeface="Arial" pitchFamily="34" charset="0"/>
            </a:endParaRPr>
          </a:p>
        </p:txBody>
      </p:sp>
      <p:sp>
        <p:nvSpPr>
          <p:cNvPr id="65566" name="Rectangle 30"/>
          <p:cNvSpPr>
            <a:spLocks noChangeArrowheads="1"/>
          </p:cNvSpPr>
          <p:nvPr/>
        </p:nvSpPr>
        <p:spPr bwMode="auto">
          <a:xfrm>
            <a:off x="1466850" y="2219325"/>
            <a:ext cx="5172075" cy="25050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65" name="Rectangle 29"/>
          <p:cNvSpPr>
            <a:spLocks noChangeArrowheads="1"/>
          </p:cNvSpPr>
          <p:nvPr/>
        </p:nvSpPr>
        <p:spPr bwMode="auto">
          <a:xfrm>
            <a:off x="3609975" y="2990850"/>
            <a:ext cx="90488" cy="1143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64" name="AutoShape 28"/>
          <p:cNvSpPr>
            <a:spLocks noChangeShapeType="1"/>
          </p:cNvSpPr>
          <p:nvPr/>
        </p:nvSpPr>
        <p:spPr bwMode="auto">
          <a:xfrm flipV="1">
            <a:off x="1466850" y="2752725"/>
            <a:ext cx="5172075" cy="28575"/>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63" name="AutoShape 27"/>
          <p:cNvSpPr>
            <a:spLocks noChangeShapeType="1"/>
          </p:cNvSpPr>
          <p:nvPr/>
        </p:nvSpPr>
        <p:spPr bwMode="auto">
          <a:xfrm>
            <a:off x="2171700" y="2781300"/>
            <a:ext cx="28575" cy="19431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62" name="AutoShape 26"/>
          <p:cNvSpPr>
            <a:spLocks noChangeShapeType="1"/>
          </p:cNvSpPr>
          <p:nvPr/>
        </p:nvSpPr>
        <p:spPr bwMode="auto">
          <a:xfrm>
            <a:off x="2847975" y="2781300"/>
            <a:ext cx="9525" cy="19431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61" name="AutoShape 25"/>
          <p:cNvSpPr>
            <a:spLocks noChangeShapeType="1"/>
          </p:cNvSpPr>
          <p:nvPr/>
        </p:nvSpPr>
        <p:spPr bwMode="auto">
          <a:xfrm flipV="1">
            <a:off x="1466850" y="1724025"/>
            <a:ext cx="1228725" cy="657225"/>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60" name="AutoShape 24"/>
          <p:cNvSpPr>
            <a:spLocks noChangeShapeType="1"/>
          </p:cNvSpPr>
          <p:nvPr/>
        </p:nvSpPr>
        <p:spPr bwMode="auto">
          <a:xfrm>
            <a:off x="2695575" y="1724025"/>
            <a:ext cx="4191000"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59" name="AutoShape 23"/>
          <p:cNvSpPr>
            <a:spLocks noChangeShapeType="1"/>
          </p:cNvSpPr>
          <p:nvPr/>
        </p:nvSpPr>
        <p:spPr bwMode="auto">
          <a:xfrm flipH="1">
            <a:off x="6638925" y="1724025"/>
            <a:ext cx="638175" cy="657225"/>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58" name="AutoShape 22"/>
          <p:cNvSpPr>
            <a:spLocks noChangeShapeType="1"/>
          </p:cNvSpPr>
          <p:nvPr/>
        </p:nvSpPr>
        <p:spPr bwMode="auto">
          <a:xfrm>
            <a:off x="7277100" y="1724025"/>
            <a:ext cx="0" cy="27432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57" name="AutoShape 21"/>
          <p:cNvSpPr>
            <a:spLocks noChangeShapeType="1"/>
          </p:cNvSpPr>
          <p:nvPr/>
        </p:nvSpPr>
        <p:spPr bwMode="auto">
          <a:xfrm flipH="1">
            <a:off x="6638925" y="4305300"/>
            <a:ext cx="638175" cy="4191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56" name="AutoShape 20"/>
          <p:cNvSpPr>
            <a:spLocks noChangeShapeType="1"/>
          </p:cNvSpPr>
          <p:nvPr/>
        </p:nvSpPr>
        <p:spPr bwMode="auto">
          <a:xfrm>
            <a:off x="6753225" y="1724025"/>
            <a:ext cx="523875"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55" name="AutoShape 19"/>
          <p:cNvSpPr>
            <a:spLocks noChangeShapeType="1"/>
          </p:cNvSpPr>
          <p:nvPr/>
        </p:nvSpPr>
        <p:spPr bwMode="auto">
          <a:xfrm>
            <a:off x="3905250" y="2781300"/>
            <a:ext cx="0" cy="19431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54" name="Rectangle 18"/>
          <p:cNvSpPr>
            <a:spLocks noChangeArrowheads="1"/>
          </p:cNvSpPr>
          <p:nvPr/>
        </p:nvSpPr>
        <p:spPr bwMode="auto">
          <a:xfrm>
            <a:off x="4110038" y="2990850"/>
            <a:ext cx="90487" cy="1143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53" name="AutoShape 17"/>
          <p:cNvSpPr>
            <a:spLocks noChangeShapeType="1"/>
          </p:cNvSpPr>
          <p:nvPr/>
        </p:nvSpPr>
        <p:spPr bwMode="auto">
          <a:xfrm>
            <a:off x="4962525" y="2781300"/>
            <a:ext cx="19050" cy="19431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52" name="AutoShape 16"/>
          <p:cNvSpPr>
            <a:spLocks noChangeShapeType="1"/>
          </p:cNvSpPr>
          <p:nvPr/>
        </p:nvSpPr>
        <p:spPr bwMode="auto">
          <a:xfrm flipH="1">
            <a:off x="3057525" y="2219325"/>
            <a:ext cx="9525" cy="561975"/>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51" name="AutoShape 15"/>
          <p:cNvSpPr>
            <a:spLocks noChangeShapeType="1"/>
          </p:cNvSpPr>
          <p:nvPr/>
        </p:nvSpPr>
        <p:spPr bwMode="auto">
          <a:xfrm>
            <a:off x="4629150" y="2219325"/>
            <a:ext cx="0" cy="5334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50" name="Rectangle 14"/>
          <p:cNvSpPr>
            <a:spLocks noChangeArrowheads="1"/>
          </p:cNvSpPr>
          <p:nvPr/>
        </p:nvSpPr>
        <p:spPr bwMode="auto">
          <a:xfrm>
            <a:off x="3905250" y="2419350"/>
            <a:ext cx="90488" cy="1143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49" name="Rectangle 13"/>
          <p:cNvSpPr>
            <a:spLocks noChangeArrowheads="1"/>
          </p:cNvSpPr>
          <p:nvPr/>
        </p:nvSpPr>
        <p:spPr bwMode="auto">
          <a:xfrm>
            <a:off x="2171700" y="2419350"/>
            <a:ext cx="90488" cy="1143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48" name="Text Box 12"/>
          <p:cNvSpPr txBox="1">
            <a:spLocks noChangeArrowheads="1"/>
          </p:cNvSpPr>
          <p:nvPr/>
        </p:nvSpPr>
        <p:spPr bwMode="auto">
          <a:xfrm>
            <a:off x="2171700" y="4183063"/>
            <a:ext cx="711200" cy="4381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5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Thrash bin</a:t>
            </a:r>
            <a:endParaRPr kumimoji="0" lang="en-GB" sz="1050" b="0" i="0" u="none" strike="noStrike" cap="none" normalizeH="0" baseline="0" dirty="0" smtClean="0">
              <a:ln>
                <a:noFill/>
              </a:ln>
              <a:solidFill>
                <a:schemeClr val="tx1"/>
              </a:solidFill>
              <a:effectLst/>
              <a:latin typeface="Arial" pitchFamily="34" charset="0"/>
            </a:endParaRPr>
          </a:p>
        </p:txBody>
      </p:sp>
      <p:sp>
        <p:nvSpPr>
          <p:cNvPr id="65547" name="Text Box 11"/>
          <p:cNvSpPr txBox="1">
            <a:spLocks noChangeArrowheads="1"/>
          </p:cNvSpPr>
          <p:nvPr/>
        </p:nvSpPr>
        <p:spPr bwMode="auto">
          <a:xfrm>
            <a:off x="3009900" y="3495675"/>
            <a:ext cx="1952625" cy="25391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5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Quarter plates, folded napkins.</a:t>
            </a:r>
            <a:endParaRPr kumimoji="0" lang="en-GB" sz="1050" b="0" i="0" u="none" strike="noStrike" cap="none" normalizeH="0" baseline="0" dirty="0" smtClean="0">
              <a:ln>
                <a:noFill/>
              </a:ln>
              <a:solidFill>
                <a:schemeClr val="tx1"/>
              </a:solidFill>
              <a:effectLst/>
              <a:latin typeface="Arial" pitchFamily="34" charset="0"/>
            </a:endParaRPr>
          </a:p>
        </p:txBody>
      </p:sp>
      <p:sp>
        <p:nvSpPr>
          <p:cNvPr id="65546" name="Text Box 10"/>
          <p:cNvSpPr txBox="1">
            <a:spLocks noChangeArrowheads="1"/>
          </p:cNvSpPr>
          <p:nvPr/>
        </p:nvSpPr>
        <p:spPr bwMode="auto">
          <a:xfrm>
            <a:off x="4981575" y="3267075"/>
            <a:ext cx="1409700" cy="90024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5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Refrigerator: condiments like Ketchup, Mayonnaise, Mustard, Tabasco, malt vinegar.</a:t>
            </a:r>
            <a:endParaRPr kumimoji="0" lang="en-GB" sz="1050" b="0" i="0" u="none" strike="noStrike" cap="none" normalizeH="0" baseline="0" dirty="0" smtClean="0">
              <a:ln>
                <a:noFill/>
              </a:ln>
              <a:solidFill>
                <a:schemeClr val="tx1"/>
              </a:solidFill>
              <a:effectLst/>
              <a:latin typeface="Arial" pitchFamily="34" charset="0"/>
            </a:endParaRPr>
          </a:p>
        </p:txBody>
      </p:sp>
      <p:sp>
        <p:nvSpPr>
          <p:cNvPr id="65545" name="Text Box 9"/>
          <p:cNvSpPr txBox="1">
            <a:spLocks noChangeArrowheads="1"/>
          </p:cNvSpPr>
          <p:nvPr/>
        </p:nvSpPr>
        <p:spPr bwMode="auto">
          <a:xfrm>
            <a:off x="5181600" y="2276475"/>
            <a:ext cx="857250" cy="25391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5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Salvers</a:t>
            </a:r>
            <a:endParaRPr kumimoji="0" lang="en-GB" sz="1050" b="0" i="0" u="none" strike="noStrike" cap="none" normalizeH="0" baseline="0" dirty="0" smtClean="0">
              <a:ln>
                <a:noFill/>
              </a:ln>
              <a:solidFill>
                <a:schemeClr val="tx1"/>
              </a:solidFill>
              <a:effectLst/>
              <a:latin typeface="Arial" pitchFamily="34" charset="0"/>
            </a:endParaRPr>
          </a:p>
        </p:txBody>
      </p:sp>
      <p:sp>
        <p:nvSpPr>
          <p:cNvPr id="65544" name="Text Box 8"/>
          <p:cNvSpPr txBox="1">
            <a:spLocks noChangeArrowheads="1"/>
          </p:cNvSpPr>
          <p:nvPr/>
        </p:nvSpPr>
        <p:spPr bwMode="auto">
          <a:xfrm>
            <a:off x="1123950" y="2219325"/>
            <a:ext cx="1933575" cy="6477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5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Dessert spoon,small fork, dinner fork, T spoon, parfait spoon.</a:t>
            </a:r>
            <a:endParaRPr kumimoji="0" lang="en-GB" sz="1050" b="0" i="0" u="none" strike="noStrike" cap="none" normalizeH="0" baseline="0" dirty="0" smtClean="0">
              <a:ln>
                <a:noFill/>
              </a:ln>
              <a:solidFill>
                <a:schemeClr val="tx1"/>
              </a:solidFill>
              <a:effectLst/>
              <a:latin typeface="Arial" pitchFamily="34" charset="0"/>
            </a:endParaRPr>
          </a:p>
        </p:txBody>
      </p:sp>
      <p:sp>
        <p:nvSpPr>
          <p:cNvPr id="65543" name="Text Box 7"/>
          <p:cNvSpPr txBox="1">
            <a:spLocks noChangeArrowheads="1"/>
          </p:cNvSpPr>
          <p:nvPr/>
        </p:nvSpPr>
        <p:spPr bwMode="auto">
          <a:xfrm>
            <a:off x="3067050" y="2246313"/>
            <a:ext cx="1828800" cy="41549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5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Small knife, main knife, steak knife, soup spoon</a:t>
            </a:r>
            <a:endParaRPr kumimoji="0" lang="en-GB" sz="1050" b="0" i="0" u="none" strike="noStrike" cap="none" normalizeH="0" baseline="0" dirty="0" smtClean="0">
              <a:ln>
                <a:noFill/>
              </a:ln>
              <a:solidFill>
                <a:schemeClr val="tx1"/>
              </a:solidFill>
              <a:effectLst/>
              <a:latin typeface="Arial" pitchFamily="34" charset="0"/>
            </a:endParaRPr>
          </a:p>
        </p:txBody>
      </p:sp>
      <p:sp>
        <p:nvSpPr>
          <p:cNvPr id="65541" name="Rectangle 5"/>
          <p:cNvSpPr>
            <a:spLocks noChangeArrowheads="1"/>
          </p:cNvSpPr>
          <p:nvPr/>
        </p:nvSpPr>
        <p:spPr bwMode="auto">
          <a:xfrm>
            <a:off x="2695575" y="1724025"/>
            <a:ext cx="4581525" cy="2286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40" name="Text Box 4"/>
          <p:cNvSpPr txBox="1">
            <a:spLocks noChangeArrowheads="1"/>
          </p:cNvSpPr>
          <p:nvPr/>
        </p:nvSpPr>
        <p:spPr bwMode="auto">
          <a:xfrm>
            <a:off x="2590800" y="1752600"/>
            <a:ext cx="1554163" cy="4476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5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POS terminal, Bill folders</a:t>
            </a:r>
            <a:endParaRPr kumimoji="0" lang="en-GB" sz="1050" b="0" i="0" u="none" strike="noStrike" cap="none" normalizeH="0" baseline="0" dirty="0" smtClean="0">
              <a:ln>
                <a:noFill/>
              </a:ln>
              <a:solidFill>
                <a:schemeClr val="tx1"/>
              </a:solidFill>
              <a:effectLst/>
              <a:latin typeface="Arial" pitchFamily="34" charset="0"/>
            </a:endParaRPr>
          </a:p>
        </p:txBody>
      </p:sp>
      <p:sp>
        <p:nvSpPr>
          <p:cNvPr id="65538" name="AutoShape 2"/>
          <p:cNvSpPr>
            <a:spLocks noChangeShapeType="1"/>
          </p:cNvSpPr>
          <p:nvPr/>
        </p:nvSpPr>
        <p:spPr bwMode="auto">
          <a:xfrm flipV="1">
            <a:off x="2200275" y="3687763"/>
            <a:ext cx="657225" cy="9525"/>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1050" dirty="0"/>
          </a:p>
        </p:txBody>
      </p:sp>
      <p:sp>
        <p:nvSpPr>
          <p:cNvPr id="65537" name="Text Box 1"/>
          <p:cNvSpPr txBox="1">
            <a:spLocks noChangeArrowheads="1"/>
          </p:cNvSpPr>
          <p:nvPr/>
        </p:nvSpPr>
        <p:spPr bwMode="auto">
          <a:xfrm>
            <a:off x="2200275" y="2992438"/>
            <a:ext cx="600075" cy="5143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5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Used napkins</a:t>
            </a:r>
            <a:endParaRPr kumimoji="0" lang="en-GB" sz="1050" b="0" i="0" u="none" strike="noStrike" cap="none" normalizeH="0" baseline="0" dirty="0" smtClean="0">
              <a:ln>
                <a:noFill/>
              </a:ln>
              <a:solidFill>
                <a:schemeClr val="tx1"/>
              </a:solidFill>
              <a:effectLst/>
              <a:latin typeface="Arial" pitchFamily="34" charset="0"/>
            </a:endParaRPr>
          </a:p>
        </p:txBody>
      </p:sp>
      <p:sp>
        <p:nvSpPr>
          <p:cNvPr id="65579" name="Rectangle 43"/>
          <p:cNvSpPr>
            <a:spLocks noChangeArrowheads="1"/>
          </p:cNvSpPr>
          <p:nvPr/>
        </p:nvSpPr>
        <p:spPr bwMode="auto">
          <a:xfrm>
            <a:off x="1447800" y="1724025"/>
            <a:ext cx="184731" cy="25391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50" b="0" i="0" u="none" strike="noStrike" cap="none" normalizeH="0" baseline="0" dirty="0" smtClean="0">
              <a:ln>
                <a:noFill/>
              </a:ln>
              <a:solidFill>
                <a:schemeClr val="tx1"/>
              </a:solidFill>
              <a:effectLst/>
              <a:latin typeface="Arial" pitchFamily="34" charset="0"/>
            </a:endParaRPr>
          </a:p>
        </p:txBody>
      </p:sp>
      <p:sp>
        <p:nvSpPr>
          <p:cNvPr id="35" name="TextBox 34"/>
          <p:cNvSpPr txBox="1"/>
          <p:nvPr/>
        </p:nvSpPr>
        <p:spPr>
          <a:xfrm>
            <a:off x="381000" y="152400"/>
            <a:ext cx="8153400" cy="646331"/>
          </a:xfrm>
          <a:prstGeom prst="rect">
            <a:avLst/>
          </a:prstGeom>
          <a:noFill/>
        </p:spPr>
        <p:txBody>
          <a:bodyPr wrap="square" rtlCol="0">
            <a:spAutoFit/>
          </a:bodyPr>
          <a:lstStyle/>
          <a:p>
            <a:pPr algn="ctr"/>
            <a:r>
              <a:rPr lang="en-US" sz="3600" b="1" dirty="0" smtClean="0">
                <a:latin typeface="+mj-lt"/>
              </a:rPr>
              <a:t>Side Station Layout</a:t>
            </a:r>
            <a:endParaRPr lang="en-US" sz="3600" b="1" dirty="0">
              <a:latin typeface="+mj-lt"/>
            </a:endParaRPr>
          </a:p>
        </p:txBody>
      </p:sp>
      <p:sp>
        <p:nvSpPr>
          <p:cNvPr id="65542" name="Text Box 6"/>
          <p:cNvSpPr txBox="1">
            <a:spLocks noChangeArrowheads="1"/>
          </p:cNvSpPr>
          <p:nvPr/>
        </p:nvSpPr>
        <p:spPr bwMode="auto">
          <a:xfrm>
            <a:off x="5105400" y="1752600"/>
            <a:ext cx="1785937" cy="3810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050" dirty="0" smtClean="0">
                <a:latin typeface="Calibri" pitchFamily="34" charset="0"/>
                <a:cs typeface="Times New Roman" pitchFamily="18" charset="0"/>
              </a:rPr>
              <a:t>	Water </a:t>
            </a:r>
          </a:p>
          <a:p>
            <a:pPr marL="0" marR="0" lvl="0" indent="0" algn="l" defTabSz="914400" rtl="0" eaLnBrk="1" fontAlgn="base" latinLnBrk="0" hangingPunct="1">
              <a:lnSpc>
                <a:spcPct val="100000"/>
              </a:lnSpc>
              <a:spcBef>
                <a:spcPct val="0"/>
              </a:spcBef>
              <a:spcAft>
                <a:spcPct val="0"/>
              </a:spcAft>
              <a:buClrTx/>
              <a:buSzTx/>
              <a:buFontTx/>
              <a:buNone/>
              <a:tabLst/>
            </a:pPr>
            <a:r>
              <a:rPr lang="en-GB" sz="1050" dirty="0" smtClean="0">
                <a:latin typeface="Calibri" pitchFamily="34" charset="0"/>
                <a:cs typeface="Times New Roman" pitchFamily="18" charset="0"/>
              </a:rPr>
              <a:t>Water Glass and Jugs</a:t>
            </a:r>
            <a:endParaRPr kumimoji="0" lang="en-GB" sz="1050" b="0" i="0" u="none" strike="noStrike" cap="none" normalizeH="0" baseline="0" dirty="0" smtClean="0">
              <a:ln>
                <a:noFill/>
              </a:ln>
              <a:solidFill>
                <a:schemeClr val="tx1"/>
              </a:solidFill>
              <a:effectLst/>
              <a:latin typeface="Arial" pitchFamily="34" charset="0"/>
            </a:endParaRPr>
          </a:p>
        </p:txBody>
      </p:sp>
      <p:pic>
        <p:nvPicPr>
          <p:cNvPr id="36" name="Picture 2" descr="D:\Abhijeet Back Up\Consumer workshop\Generic creatives\tulleeho logo.jpg"/>
          <p:cNvPicPr>
            <a:picLocks noChangeAspect="1" noChangeArrowheads="1"/>
          </p:cNvPicPr>
          <p:nvPr/>
        </p:nvPicPr>
        <p:blipFill>
          <a:blip r:embed="rId3" cstate="print"/>
          <a:srcRect/>
          <a:stretch>
            <a:fillRect/>
          </a:stretch>
        </p:blipFill>
        <p:spPr bwMode="auto">
          <a:xfrm>
            <a:off x="7305676" y="6197071"/>
            <a:ext cx="1838324" cy="660929"/>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533400"/>
            <a:ext cx="8534400" cy="457200"/>
          </a:xfrm>
        </p:spPr>
        <p:txBody>
          <a:bodyPr>
            <a:noAutofit/>
          </a:bodyPr>
          <a:lstStyle/>
          <a:p>
            <a:pPr algn="l"/>
            <a:r>
              <a:rPr lang="en-US" sz="3600" b="1" dirty="0" smtClean="0"/>
              <a:t/>
            </a:r>
            <a:br>
              <a:rPr lang="en-US" sz="3600" b="1" dirty="0" smtClean="0"/>
            </a:br>
            <a:r>
              <a:rPr lang="en-US" sz="3600" b="1" dirty="0" smtClean="0"/>
              <a:t>		      </a:t>
            </a:r>
            <a:r>
              <a:rPr lang="en-GB" sz="2800" b="1" dirty="0" smtClean="0"/>
              <a:t>Side station inventory</a:t>
            </a:r>
            <a:r>
              <a:rPr lang="en-US" sz="3600" dirty="0" smtClean="0"/>
              <a:t/>
            </a:r>
            <a:br>
              <a:rPr lang="en-US" sz="3600" dirty="0" smtClean="0"/>
            </a:br>
            <a:endParaRPr lang="en-US" sz="3600" dirty="0"/>
          </a:p>
        </p:txBody>
      </p:sp>
      <p:graphicFrame>
        <p:nvGraphicFramePr>
          <p:cNvPr id="4" name="Table 3"/>
          <p:cNvGraphicFramePr>
            <a:graphicFrameLocks noGrp="1"/>
          </p:cNvGraphicFramePr>
          <p:nvPr/>
        </p:nvGraphicFramePr>
        <p:xfrm>
          <a:off x="228600" y="1371601"/>
          <a:ext cx="8610599" cy="4525094"/>
        </p:xfrm>
        <a:graphic>
          <a:graphicData uri="http://schemas.openxmlformats.org/drawingml/2006/table">
            <a:tbl>
              <a:tblPr/>
              <a:tblGrid>
                <a:gridCol w="519254"/>
                <a:gridCol w="1745392"/>
                <a:gridCol w="1745392"/>
                <a:gridCol w="1154868"/>
                <a:gridCol w="1698847"/>
                <a:gridCol w="1746846"/>
              </a:tblGrid>
              <a:tr h="630590">
                <a:tc>
                  <a:txBody>
                    <a:bodyPr/>
                    <a:lstStyle/>
                    <a:p>
                      <a:pPr marL="0" marR="0" algn="ctr">
                        <a:lnSpc>
                          <a:spcPct val="115000"/>
                        </a:lnSpc>
                        <a:spcBef>
                          <a:spcPts val="0"/>
                        </a:spcBef>
                        <a:spcAft>
                          <a:spcPts val="0"/>
                        </a:spcAft>
                      </a:pPr>
                      <a:r>
                        <a:rPr lang="en-GB" sz="1400" b="1" dirty="0">
                          <a:latin typeface="Calibri"/>
                          <a:ea typeface="Calibri"/>
                          <a:cs typeface="Times New Roman"/>
                        </a:rPr>
                        <a:t>SR </a:t>
                      </a:r>
                      <a:r>
                        <a:rPr lang="en-GB" sz="1400" b="1" dirty="0" smtClean="0">
                          <a:latin typeface="Calibri"/>
                          <a:ea typeface="Calibri"/>
                          <a:cs typeface="Times New Roman"/>
                        </a:rPr>
                        <a:t>No</a:t>
                      </a:r>
                      <a:endParaRPr lang="en-US"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b="1" dirty="0">
                          <a:latin typeface="Calibri"/>
                          <a:ea typeface="Calibri"/>
                          <a:cs typeface="Times New Roman"/>
                        </a:rPr>
                        <a:t>Item</a:t>
                      </a:r>
                      <a:endParaRPr lang="en-US"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smtClean="0">
                          <a:latin typeface="Calibri"/>
                          <a:ea typeface="Calibri"/>
                          <a:cs typeface="Times New Roman"/>
                        </a:rPr>
                        <a:t>Qty per side station</a:t>
                      </a:r>
                      <a:endParaRPr lang="en-US"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b="1" dirty="0">
                          <a:latin typeface="Calibri"/>
                          <a:ea typeface="Calibri"/>
                          <a:cs typeface="Times New Roman"/>
                        </a:rPr>
                        <a:t>Total qty for top </a:t>
                      </a:r>
                      <a:r>
                        <a:rPr lang="en-GB" sz="1400" b="1" dirty="0" smtClean="0">
                          <a:latin typeface="Calibri"/>
                          <a:ea typeface="Calibri"/>
                          <a:cs typeface="Times New Roman"/>
                        </a:rPr>
                        <a:t>floor</a:t>
                      </a:r>
                    </a:p>
                    <a:p>
                      <a:pPr marL="0" marR="0" algn="ctr">
                        <a:lnSpc>
                          <a:spcPct val="115000"/>
                        </a:lnSpc>
                        <a:spcBef>
                          <a:spcPts val="0"/>
                        </a:spcBef>
                        <a:spcAft>
                          <a:spcPts val="0"/>
                        </a:spcAft>
                      </a:pPr>
                      <a:r>
                        <a:rPr lang="en-GB" sz="1400" b="1" dirty="0" smtClean="0">
                          <a:latin typeface="Calibri"/>
                          <a:ea typeface="Calibri"/>
                          <a:cs typeface="Times New Roman"/>
                        </a:rPr>
                        <a:t> </a:t>
                      </a:r>
                      <a:r>
                        <a:rPr lang="en-GB" sz="1400" b="1" dirty="0">
                          <a:latin typeface="Calibri"/>
                          <a:ea typeface="Calibri"/>
                          <a:cs typeface="Times New Roman"/>
                        </a:rPr>
                        <a:t>(2 stations)</a:t>
                      </a:r>
                      <a:endParaRPr lang="en-US"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b="1" dirty="0">
                          <a:latin typeface="Calibri"/>
                          <a:ea typeface="Calibri"/>
                          <a:cs typeface="Times New Roman"/>
                        </a:rPr>
                        <a:t>Total qty for ground  and </a:t>
                      </a:r>
                      <a:r>
                        <a:rPr lang="en-GB" sz="1400" b="1" dirty="0" smtClean="0">
                          <a:latin typeface="Calibri"/>
                          <a:ea typeface="Calibri"/>
                          <a:cs typeface="Times New Roman"/>
                        </a:rPr>
                        <a:t>basement</a:t>
                      </a:r>
                    </a:p>
                    <a:p>
                      <a:pPr marL="0" marR="0" algn="ctr">
                        <a:lnSpc>
                          <a:spcPct val="115000"/>
                        </a:lnSpc>
                        <a:spcBef>
                          <a:spcPts val="0"/>
                        </a:spcBef>
                        <a:spcAft>
                          <a:spcPts val="0"/>
                        </a:spcAft>
                      </a:pPr>
                      <a:r>
                        <a:rPr lang="en-GB" sz="1400" b="1" dirty="0" smtClean="0">
                          <a:latin typeface="Calibri"/>
                          <a:ea typeface="Calibri"/>
                          <a:cs typeface="Times New Roman"/>
                        </a:rPr>
                        <a:t>( </a:t>
                      </a:r>
                      <a:r>
                        <a:rPr lang="en-GB" sz="1400" b="1" dirty="0">
                          <a:latin typeface="Calibri"/>
                          <a:ea typeface="Calibri"/>
                          <a:cs typeface="Times New Roman"/>
                        </a:rPr>
                        <a:t>4 stations)</a:t>
                      </a:r>
                      <a:endParaRPr lang="en-US"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b="1" dirty="0">
                          <a:latin typeface="Calibri"/>
                          <a:ea typeface="Calibri"/>
                          <a:cs typeface="Times New Roman"/>
                        </a:rPr>
                        <a:t>Total</a:t>
                      </a:r>
                      <a:endParaRPr lang="en-US"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1</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a:latin typeface="Calibri"/>
                          <a:ea typeface="Calibri"/>
                          <a:cs typeface="Times New Roman"/>
                        </a:rPr>
                        <a:t>POS terminal</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1</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2</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4</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6</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2</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a:latin typeface="Calibri"/>
                          <a:ea typeface="Calibri"/>
                          <a:cs typeface="Times New Roman"/>
                        </a:rPr>
                        <a:t>Bill folders</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5</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10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20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40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3</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smtClean="0">
                          <a:latin typeface="Calibri"/>
                          <a:ea typeface="Calibri"/>
                          <a:cs typeface="Times New Roman"/>
                        </a:rPr>
                        <a:t>AP</a:t>
                      </a:r>
                      <a:r>
                        <a:rPr lang="en-US" sz="1400" baseline="0" dirty="0" smtClean="0">
                          <a:latin typeface="Calibri"/>
                          <a:ea typeface="Calibri"/>
                          <a:cs typeface="Times New Roman"/>
                        </a:rPr>
                        <a:t> Fork</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200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400</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800</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1200</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5</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smtClean="0">
                          <a:latin typeface="Calibri"/>
                          <a:ea typeface="Calibri"/>
                          <a:cs typeface="Times New Roman"/>
                        </a:rPr>
                        <a:t>AP</a:t>
                      </a:r>
                      <a:r>
                        <a:rPr lang="en-GB" sz="1400" baseline="0" dirty="0" smtClean="0">
                          <a:latin typeface="Calibri"/>
                          <a:ea typeface="Calibri"/>
                          <a:cs typeface="Times New Roman"/>
                        </a:rPr>
                        <a:t> Knife</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200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4</a:t>
                      </a:r>
                      <a:r>
                        <a:rPr lang="en-GB" sz="1400" dirty="0" smtClean="0">
                          <a:latin typeface="Calibri"/>
                          <a:ea typeface="Calibri"/>
                          <a:cs typeface="Times New Roman"/>
                        </a:rPr>
                        <a:t>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8</a:t>
                      </a:r>
                      <a:r>
                        <a:rPr lang="en-GB" sz="1400" dirty="0" smtClean="0">
                          <a:latin typeface="Calibri"/>
                          <a:ea typeface="Calibri"/>
                          <a:cs typeface="Times New Roman"/>
                        </a:rPr>
                        <a:t>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1200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6</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smtClean="0">
                          <a:latin typeface="Calibri"/>
                          <a:ea typeface="Calibri"/>
                          <a:cs typeface="Times New Roman"/>
                        </a:rPr>
                        <a:t>Tea  Spoon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25</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50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100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150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7</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a:latin typeface="Calibri"/>
                          <a:ea typeface="Calibri"/>
                          <a:cs typeface="Times New Roman"/>
                        </a:rPr>
                        <a:t>Dessert spoon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50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100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200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300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8</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a:latin typeface="Calibri"/>
                          <a:ea typeface="Calibri"/>
                          <a:cs typeface="Times New Roman"/>
                        </a:rPr>
                        <a:t>Parfait spoon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25</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50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100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150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9</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a:latin typeface="Calibri"/>
                          <a:ea typeface="Calibri"/>
                          <a:cs typeface="Times New Roman"/>
                        </a:rPr>
                        <a:t>Salvers</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6</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12</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24</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36</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10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smtClean="0">
                          <a:latin typeface="Calibri"/>
                          <a:ea typeface="Calibri"/>
                          <a:cs typeface="Times New Roman"/>
                        </a:rPr>
                        <a:t>Continental Tray</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2</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4</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8</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12</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11</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a:latin typeface="Calibri"/>
                          <a:ea typeface="Calibri"/>
                          <a:cs typeface="Times New Roman"/>
                        </a:rPr>
                        <a:t>Quarter plates</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50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100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200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300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13</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a:latin typeface="Calibri"/>
                          <a:ea typeface="Calibri"/>
                          <a:cs typeface="Times New Roman"/>
                        </a:rPr>
                        <a:t>Folded napkins</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200</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400</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800</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1200</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14</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smtClean="0">
                          <a:latin typeface="Calibri"/>
                          <a:ea typeface="Calibri"/>
                          <a:cs typeface="Times New Roman"/>
                        </a:rPr>
                        <a:t>Trash </a:t>
                      </a:r>
                      <a:r>
                        <a:rPr lang="en-GB" sz="1400" dirty="0">
                          <a:latin typeface="Calibri"/>
                          <a:ea typeface="Calibri"/>
                          <a:cs typeface="Times New Roman"/>
                        </a:rPr>
                        <a:t>bin </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1</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2</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4</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a:latin typeface="Calibri"/>
                          <a:ea typeface="Calibri"/>
                          <a:cs typeface="Times New Roman"/>
                        </a:rPr>
                        <a:t>6</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15</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a:latin typeface="Calibri"/>
                          <a:ea typeface="Calibri"/>
                          <a:cs typeface="Times New Roman"/>
                        </a:rPr>
                        <a:t>Salt and pepper cruet</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25</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50</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100</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150</a:t>
                      </a:r>
                      <a:endParaRPr lang="en-GB"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643">
                <a:tc>
                  <a:txBody>
                    <a:bodyPr/>
                    <a:lstStyle/>
                    <a:p>
                      <a:pPr marL="0" marR="0" algn="ctr">
                        <a:lnSpc>
                          <a:spcPct val="115000"/>
                        </a:lnSpc>
                        <a:spcBef>
                          <a:spcPts val="0"/>
                        </a:spcBef>
                        <a:spcAft>
                          <a:spcPts val="0"/>
                        </a:spcAft>
                      </a:pPr>
                      <a:r>
                        <a:rPr lang="en-GB" sz="1400" dirty="0">
                          <a:latin typeface="Calibri"/>
                          <a:ea typeface="Calibri"/>
                          <a:cs typeface="Times New Roman"/>
                        </a:rPr>
                        <a:t>16</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a:latin typeface="Calibri"/>
                          <a:ea typeface="Calibri"/>
                          <a:cs typeface="Times New Roman"/>
                        </a:rPr>
                        <a:t>Refrigerator</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latin typeface="Calibri"/>
                          <a:ea typeface="Calibri"/>
                          <a:cs typeface="Times New Roman"/>
                        </a:rPr>
                        <a:t>1</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2</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4</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400" dirty="0" smtClean="0">
                          <a:latin typeface="Calibri"/>
                          <a:ea typeface="Calibri"/>
                          <a:cs typeface="Times New Roman"/>
                        </a:rPr>
                        <a:t>6</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Opening of the Restaurant - Checklist</a:t>
            </a:r>
            <a:endParaRPr lang="en-US" sz="3600" b="1" dirty="0"/>
          </a:p>
        </p:txBody>
      </p:sp>
      <p:graphicFrame>
        <p:nvGraphicFramePr>
          <p:cNvPr id="4" name="Table 3"/>
          <p:cNvGraphicFramePr>
            <a:graphicFrameLocks noGrp="1"/>
          </p:cNvGraphicFramePr>
          <p:nvPr/>
        </p:nvGraphicFramePr>
        <p:xfrm>
          <a:off x="381000" y="1583641"/>
          <a:ext cx="8381999" cy="3584484"/>
        </p:xfrm>
        <a:graphic>
          <a:graphicData uri="http://schemas.openxmlformats.org/drawingml/2006/table">
            <a:tbl>
              <a:tblPr/>
              <a:tblGrid>
                <a:gridCol w="557638"/>
                <a:gridCol w="5872628"/>
                <a:gridCol w="906162"/>
                <a:gridCol w="1045571"/>
              </a:tblGrid>
              <a:tr h="405013">
                <a:tc>
                  <a:txBody>
                    <a:bodyPr/>
                    <a:lstStyle/>
                    <a:p>
                      <a:pPr algn="ctr" fontAlgn="b"/>
                      <a:r>
                        <a:rPr lang="en-US" sz="1100" b="1" i="0" u="none" strike="noStrike" dirty="0" smtClean="0">
                          <a:solidFill>
                            <a:srgbClr val="000000"/>
                          </a:solidFill>
                          <a:latin typeface="+mj-lt"/>
                        </a:rPr>
                        <a:t>Sl No.</a:t>
                      </a:r>
                      <a:endParaRPr lang="en-US" sz="1100" b="1" i="0" u="none" strike="noStrike" dirty="0">
                        <a:solidFill>
                          <a:srgbClr val="000000"/>
                        </a:solidFill>
                        <a:latin typeface="+mj-lt"/>
                      </a:endParaRP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mj-lt"/>
                        </a:rPr>
                        <a:t>TASK</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mj-lt"/>
                        </a:rPr>
                        <a:t>CHECKED</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mj-lt"/>
                        </a:rPr>
                        <a:t>COMMENTS</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r>
              <a:tr h="377657">
                <a:tc>
                  <a:txBody>
                    <a:bodyPr/>
                    <a:lstStyle/>
                    <a:p>
                      <a:pPr algn="ctr" fontAlgn="b"/>
                      <a:r>
                        <a:rPr lang="en-US" sz="1100" b="1" i="0" u="none" strike="noStrike" dirty="0">
                          <a:solidFill>
                            <a:srgbClr val="000000"/>
                          </a:solidFill>
                          <a:latin typeface="+mj-lt"/>
                        </a:rPr>
                        <a:t>1</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UPDATE ATTENDANCE</a:t>
                      </a:r>
                      <a:r>
                        <a:rPr lang="en-US" sz="1100" b="1" i="0" u="none" strike="noStrike" baseline="0" dirty="0" smtClean="0">
                          <a:solidFill>
                            <a:srgbClr val="000000"/>
                          </a:solidFill>
                          <a:latin typeface="+mj-lt"/>
                        </a:rPr>
                        <a:t>REGISTER</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r>
              <a:tr h="377657">
                <a:tc>
                  <a:txBody>
                    <a:bodyPr/>
                    <a:lstStyle/>
                    <a:p>
                      <a:pPr algn="ctr" fontAlgn="b"/>
                      <a:r>
                        <a:rPr lang="en-US" sz="1100" b="1" i="0" u="none" strike="noStrike" dirty="0">
                          <a:solidFill>
                            <a:srgbClr val="000000"/>
                          </a:solidFill>
                          <a:latin typeface="+mj-lt"/>
                        </a:rPr>
                        <a:t>2</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SUBMIT LOG BOOK TO THE OUTLET MANAGER</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377657">
                <a:tc>
                  <a:txBody>
                    <a:bodyPr/>
                    <a:lstStyle/>
                    <a:p>
                      <a:pPr algn="ctr" fontAlgn="b"/>
                      <a:r>
                        <a:rPr lang="en-US" sz="1100" b="1" i="0" u="none" strike="noStrike" dirty="0">
                          <a:solidFill>
                            <a:srgbClr val="000000"/>
                          </a:solidFill>
                          <a:latin typeface="+mj-lt"/>
                        </a:rPr>
                        <a:t>3</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DROPPED SOILED LINEN </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a:solidFill>
                            <a:srgbClr val="000000"/>
                          </a:solidFill>
                          <a:latin typeface="+mj-lt"/>
                        </a:rPr>
                        <a:t>4</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RECEIVE</a:t>
                      </a:r>
                      <a:r>
                        <a:rPr lang="en-US" sz="1100" b="1" i="0" u="none" strike="noStrike" baseline="0" dirty="0" smtClean="0">
                          <a:solidFill>
                            <a:srgbClr val="000000"/>
                          </a:solidFill>
                          <a:latin typeface="+mj-lt"/>
                        </a:rPr>
                        <a:t>D FRESH LINEN</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89875">
                <a:tc>
                  <a:txBody>
                    <a:bodyPr/>
                    <a:lstStyle/>
                    <a:p>
                      <a:pPr algn="ctr" fontAlgn="b"/>
                      <a:r>
                        <a:rPr lang="en-US" sz="1100" b="1" i="0" u="none" strike="noStrike" dirty="0">
                          <a:solidFill>
                            <a:srgbClr val="000000"/>
                          </a:solidFill>
                          <a:latin typeface="+mj-lt"/>
                        </a:rPr>
                        <a:t>5</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MAINTENANCE WORK CHECK &amp; ACTION MADE</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a:solidFill>
                            <a:srgbClr val="000000"/>
                          </a:solidFill>
                          <a:latin typeface="+mj-lt"/>
                        </a:rPr>
                        <a:t>6</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TABLE / CHAIRS WIPEED</a:t>
                      </a:r>
                      <a:r>
                        <a:rPr lang="en-US" sz="1100" b="1" i="0" u="none" strike="noStrike" baseline="0" dirty="0" smtClean="0">
                          <a:solidFill>
                            <a:srgbClr val="000000"/>
                          </a:solidFill>
                          <a:latin typeface="+mj-lt"/>
                        </a:rPr>
                        <a:t> / DUSTED</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a:solidFill>
                            <a:srgbClr val="000000"/>
                          </a:solidFill>
                          <a:latin typeface="+mj-lt"/>
                        </a:rPr>
                        <a:t>7</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SIDE STATION RESTACKED FOR THE EVENING</a:t>
                      </a:r>
                      <a:r>
                        <a:rPr lang="en-US" sz="1100" b="1" i="0" u="none" strike="noStrike" baseline="0" dirty="0" smtClean="0">
                          <a:solidFill>
                            <a:srgbClr val="000000"/>
                          </a:solidFill>
                          <a:latin typeface="+mj-lt"/>
                        </a:rPr>
                        <a:t> OPERATION</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a:solidFill>
                            <a:srgbClr val="000000"/>
                          </a:solidFill>
                          <a:latin typeface="+mj-lt"/>
                        </a:rPr>
                        <a:t>8</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TABLE</a:t>
                      </a:r>
                      <a:r>
                        <a:rPr lang="en-US" sz="1100" b="1" i="0" u="none" strike="noStrike" baseline="0" dirty="0" smtClean="0">
                          <a:solidFill>
                            <a:srgbClr val="000000"/>
                          </a:solidFill>
                          <a:latin typeface="+mj-lt"/>
                        </a:rPr>
                        <a:t> SET DONE</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mj-lt"/>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smtClean="0">
                          <a:solidFill>
                            <a:srgbClr val="000000"/>
                          </a:solidFill>
                          <a:latin typeface="+mj-lt"/>
                        </a:rPr>
                        <a:t>9</a:t>
                      </a:r>
                      <a:endParaRPr lang="en-US" sz="1100" b="1" i="0" u="none" strike="noStrike" dirty="0">
                        <a:solidFill>
                          <a:srgbClr val="000000"/>
                        </a:solidFill>
                        <a:latin typeface="+mj-lt"/>
                      </a:endParaRP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mj-lt"/>
                        </a:rPr>
                        <a:t>SUBMIT BREAKAGE REGISTER TO THE F &amp; B CONTROLLER</a:t>
                      </a:r>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mj-lt"/>
                      </a:endParaRP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5" name="TextBox 4"/>
          <p:cNvSpPr txBox="1"/>
          <p:nvPr/>
        </p:nvSpPr>
        <p:spPr>
          <a:xfrm>
            <a:off x="685800" y="6019800"/>
            <a:ext cx="4724400" cy="369332"/>
          </a:xfrm>
          <a:prstGeom prst="rect">
            <a:avLst/>
          </a:prstGeom>
          <a:noFill/>
        </p:spPr>
        <p:txBody>
          <a:bodyPr wrap="square" rtlCol="0">
            <a:spAutoFit/>
          </a:bodyPr>
          <a:lstStyle/>
          <a:p>
            <a:r>
              <a:rPr lang="en-US" b="1" i="1" dirty="0" smtClean="0"/>
              <a:t>~ Updated by Captain</a:t>
            </a:r>
            <a:endParaRPr lang="en-US" b="1"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Closing of the restaurant - Steps</a:t>
            </a:r>
            <a:endParaRPr lang="en-US" sz="3600" dirty="0"/>
          </a:p>
        </p:txBody>
      </p:sp>
      <p:graphicFrame>
        <p:nvGraphicFramePr>
          <p:cNvPr id="4" name="Content Placeholder 3"/>
          <p:cNvGraphicFramePr>
            <a:graphicFrameLocks noGrp="1"/>
          </p:cNvGraphicFramePr>
          <p:nvPr>
            <p:ph idx="1"/>
          </p:nvPr>
        </p:nvGraphicFramePr>
        <p:xfrm>
          <a:off x="457200" y="1600200"/>
          <a:ext cx="8229600" cy="379984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en-US" dirty="0" smtClean="0"/>
                        <a:t>Duties</a:t>
                      </a:r>
                      <a:endParaRPr lang="en-US" dirty="0"/>
                    </a:p>
                  </a:txBody>
                  <a:tcPr/>
                </a:tc>
                <a:tc>
                  <a:txBody>
                    <a:bodyPr/>
                    <a:lstStyle/>
                    <a:p>
                      <a:pPr algn="ctr"/>
                      <a:r>
                        <a:rPr lang="en-US" dirty="0" smtClean="0"/>
                        <a:t>Responsibilities</a:t>
                      </a:r>
                      <a:endParaRPr lang="en-US" dirty="0"/>
                    </a:p>
                  </a:txBody>
                  <a:tcPr/>
                </a:tc>
              </a:tr>
              <a:tr h="370840">
                <a:tc gridSpan="2">
                  <a:txBody>
                    <a:bodyPr/>
                    <a:lstStyle/>
                    <a:p>
                      <a:pPr algn="ctr"/>
                      <a:r>
                        <a:rPr lang="en-CA" sz="1600" b="1" dirty="0" smtClean="0"/>
                        <a:t>Leave the outlet like you would like to see it in the morning!</a:t>
                      </a:r>
                      <a:endParaRPr lang="en-US" sz="1600" b="1" dirty="0"/>
                    </a:p>
                  </a:txBody>
                  <a:tcPr/>
                </a:tc>
                <a:tc hMerge="1">
                  <a:txBody>
                    <a:bodyPr/>
                    <a:lstStyle/>
                    <a:p>
                      <a:endParaRPr lang="en-US" dirty="0"/>
                    </a:p>
                  </a:txBody>
                  <a:tcPr/>
                </a:tc>
              </a:tr>
              <a:tr h="370840">
                <a:tc>
                  <a:txBody>
                    <a:bodyPr/>
                    <a:lstStyle/>
                    <a:p>
                      <a:r>
                        <a:rPr lang="en-CA" sz="1600" dirty="0" smtClean="0"/>
                        <a:t>Wipe and sanitize all tables, side stations, counters and equipment</a:t>
                      </a:r>
                      <a:endParaRPr lang="en-US" sz="1600" dirty="0"/>
                    </a:p>
                  </a:txBody>
                  <a:tcPr/>
                </a:tc>
                <a:tc>
                  <a:txBody>
                    <a:bodyPr/>
                    <a:lstStyle/>
                    <a:p>
                      <a:r>
                        <a:rPr lang="en-CA" sz="1600" dirty="0" smtClean="0"/>
                        <a:t>Wait Staff</a:t>
                      </a:r>
                      <a:endParaRPr lang="en-US" sz="1600" dirty="0"/>
                    </a:p>
                  </a:txBody>
                  <a:tcPr/>
                </a:tc>
              </a:tr>
              <a:tr h="370840">
                <a:tc>
                  <a:txBody>
                    <a:bodyPr/>
                    <a:lstStyle/>
                    <a:p>
                      <a:r>
                        <a:rPr lang="en-CA" sz="1600" dirty="0" smtClean="0"/>
                        <a:t>Empty rubbish bins. (dry &amp; wet)</a:t>
                      </a:r>
                      <a:endParaRPr lang="en-US" sz="1600" dirty="0"/>
                    </a:p>
                  </a:txBody>
                  <a:tcPr/>
                </a:tc>
                <a:tc>
                  <a:txBody>
                    <a:bodyPr/>
                    <a:lstStyle/>
                    <a:p>
                      <a:r>
                        <a:rPr lang="en-CA" sz="1600" dirty="0" smtClean="0"/>
                        <a:t>Wait Staff in liaison with House Keeping Staff</a:t>
                      </a:r>
                      <a:endParaRPr lang="en-US" sz="1600" dirty="0"/>
                    </a:p>
                  </a:txBody>
                  <a:tcPr/>
                </a:tc>
              </a:tr>
              <a:tr h="370840">
                <a:tc>
                  <a:txBody>
                    <a:bodyPr/>
                    <a:lstStyle/>
                    <a:p>
                      <a:r>
                        <a:rPr lang="en-CA" sz="1600" dirty="0" smtClean="0"/>
                        <a:t>Collect and take all the soiled crockery and cutlery to the dish wash area</a:t>
                      </a:r>
                      <a:endParaRPr lang="en-US" sz="1600" dirty="0"/>
                    </a:p>
                  </a:txBody>
                  <a:tcPr/>
                </a:tc>
                <a:tc>
                  <a:txBody>
                    <a:bodyPr/>
                    <a:lstStyle/>
                    <a:p>
                      <a:r>
                        <a:rPr lang="en-CA" sz="1600" dirty="0" smtClean="0"/>
                        <a:t>Wait Staff / Runner</a:t>
                      </a:r>
                      <a:endParaRPr lang="en-US" sz="1600" dirty="0"/>
                    </a:p>
                  </a:txBody>
                  <a:tcPr/>
                </a:tc>
              </a:tr>
              <a:tr h="370840">
                <a:tc>
                  <a:txBody>
                    <a:bodyPr/>
                    <a:lstStyle/>
                    <a:p>
                      <a:r>
                        <a:rPr lang="en-CA" sz="1600" dirty="0" smtClean="0"/>
                        <a:t>Get the same washed, wipe and restack at the prescribed places </a:t>
                      </a:r>
                      <a:endParaRPr lang="en-US" sz="1600" dirty="0"/>
                    </a:p>
                  </a:txBody>
                  <a:tcPr/>
                </a:tc>
                <a:tc>
                  <a:txBody>
                    <a:bodyPr/>
                    <a:lstStyle/>
                    <a:p>
                      <a:r>
                        <a:rPr lang="en-CA" sz="1600" dirty="0" smtClean="0"/>
                        <a:t>Wait Staff / Runner</a:t>
                      </a:r>
                      <a:endParaRPr lang="en-US" sz="1600" dirty="0"/>
                    </a:p>
                  </a:txBody>
                  <a:tcPr/>
                </a:tc>
              </a:tr>
              <a:tr h="370840">
                <a:tc>
                  <a:txBody>
                    <a:bodyPr/>
                    <a:lstStyle/>
                    <a:p>
                      <a:r>
                        <a:rPr lang="en-CA" sz="1600" dirty="0" smtClean="0"/>
                        <a:t>Empty crockery from the hot range of the kitchen</a:t>
                      </a:r>
                      <a:endParaRPr lang="en-US" sz="1600" dirty="0"/>
                    </a:p>
                  </a:txBody>
                  <a:tcPr/>
                </a:tc>
                <a:tc>
                  <a:txBody>
                    <a:bodyPr/>
                    <a:lstStyle/>
                    <a:p>
                      <a:r>
                        <a:rPr lang="en-CA" sz="1600" dirty="0" smtClean="0"/>
                        <a:t>Runner</a:t>
                      </a:r>
                      <a:endParaRPr lang="en-US" sz="1600" dirty="0"/>
                    </a:p>
                  </a:txBody>
                  <a:tcPr/>
                </a:tc>
              </a:tr>
              <a:tr h="370840">
                <a:tc>
                  <a:txBody>
                    <a:bodyPr/>
                    <a:lstStyle/>
                    <a:p>
                      <a:r>
                        <a:rPr lang="en-CA" sz="1600" dirty="0" smtClean="0"/>
                        <a:t>Collect all soiled linen,</a:t>
                      </a:r>
                      <a:r>
                        <a:rPr lang="en-CA" sz="1600" baseline="0" dirty="0" smtClean="0"/>
                        <a:t> </a:t>
                      </a:r>
                      <a:r>
                        <a:rPr lang="en-CA" sz="1600" dirty="0" smtClean="0"/>
                        <a:t>and stack them together</a:t>
                      </a:r>
                      <a:endParaRPr lang="en-US" sz="1600" dirty="0"/>
                    </a:p>
                  </a:txBody>
                  <a:tcPr/>
                </a:tc>
                <a:tc>
                  <a:txBody>
                    <a:bodyPr/>
                    <a:lstStyle/>
                    <a:p>
                      <a:r>
                        <a:rPr lang="en-CA" sz="1600" dirty="0" smtClean="0"/>
                        <a:t>Wait Staff</a:t>
                      </a:r>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Closing of the restaurant – Steps (Contd..)</a:t>
            </a:r>
            <a:endParaRPr lang="en-US" sz="3600" dirty="0"/>
          </a:p>
        </p:txBody>
      </p:sp>
      <p:graphicFrame>
        <p:nvGraphicFramePr>
          <p:cNvPr id="4" name="Content Placeholder 3"/>
          <p:cNvGraphicFramePr>
            <a:graphicFrameLocks noGrp="1"/>
          </p:cNvGraphicFramePr>
          <p:nvPr>
            <p:ph idx="1"/>
          </p:nvPr>
        </p:nvGraphicFramePr>
        <p:xfrm>
          <a:off x="457200" y="1600200"/>
          <a:ext cx="8229600" cy="284988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en-US" dirty="0" smtClean="0"/>
                        <a:t>Duties</a:t>
                      </a:r>
                      <a:endParaRPr lang="en-US" dirty="0"/>
                    </a:p>
                  </a:txBody>
                  <a:tcPr/>
                </a:tc>
                <a:tc>
                  <a:txBody>
                    <a:bodyPr/>
                    <a:lstStyle/>
                    <a:p>
                      <a:pPr algn="ctr"/>
                      <a:r>
                        <a:rPr lang="en-US" dirty="0" smtClean="0"/>
                        <a:t>Responsibilities</a:t>
                      </a:r>
                      <a:endParaRPr lang="en-US" dirty="0"/>
                    </a:p>
                  </a:txBody>
                  <a:tcPr/>
                </a:tc>
              </a:tr>
              <a:tr h="370840">
                <a:tc>
                  <a:txBody>
                    <a:bodyPr/>
                    <a:lstStyle/>
                    <a:p>
                      <a:r>
                        <a:rPr lang="en-CA" sz="1600" dirty="0" smtClean="0"/>
                        <a:t>Refill cruet sets and stack them in prescribed places at the side station</a:t>
                      </a:r>
                      <a:endParaRPr lang="en-US" sz="1600" dirty="0"/>
                    </a:p>
                  </a:txBody>
                  <a:tcPr/>
                </a:tc>
                <a:tc>
                  <a:txBody>
                    <a:bodyPr/>
                    <a:lstStyle/>
                    <a:p>
                      <a:r>
                        <a:rPr lang="en-US" sz="1600" dirty="0" smtClean="0"/>
                        <a:t>Wait Staff</a:t>
                      </a:r>
                      <a:endParaRPr lang="en-US" sz="1600" dirty="0"/>
                    </a:p>
                  </a:txBody>
                  <a:tcPr/>
                </a:tc>
              </a:tr>
              <a:tr h="370840">
                <a:tc>
                  <a:txBody>
                    <a:bodyPr/>
                    <a:lstStyle/>
                    <a:p>
                      <a:r>
                        <a:rPr lang="en-CA" sz="1600" dirty="0" smtClean="0"/>
                        <a:t>Check for floor maintenance work and register them in the log book </a:t>
                      </a:r>
                      <a:endParaRPr lang="en-US" sz="1600" dirty="0"/>
                    </a:p>
                  </a:txBody>
                  <a:tcPr/>
                </a:tc>
                <a:tc>
                  <a:txBody>
                    <a:bodyPr/>
                    <a:lstStyle/>
                    <a:p>
                      <a:r>
                        <a:rPr lang="en-US" sz="1600" dirty="0" smtClean="0"/>
                        <a:t>Captain</a:t>
                      </a:r>
                      <a:endParaRPr lang="en-US" sz="1600" dirty="0"/>
                    </a:p>
                  </a:txBody>
                  <a:tcPr/>
                </a:tc>
              </a:tr>
              <a:tr h="370840">
                <a:tc>
                  <a:txBody>
                    <a:bodyPr/>
                    <a:lstStyle/>
                    <a:p>
                      <a:r>
                        <a:rPr lang="en-CA" sz="1600" dirty="0" smtClean="0"/>
                        <a:t>Take stock of the crockery and cutlery</a:t>
                      </a:r>
                      <a:endParaRPr lang="en-US" sz="1600" dirty="0"/>
                    </a:p>
                  </a:txBody>
                  <a:tcPr/>
                </a:tc>
                <a:tc>
                  <a:txBody>
                    <a:bodyPr/>
                    <a:lstStyle/>
                    <a:p>
                      <a:r>
                        <a:rPr lang="en-US" sz="1600" dirty="0" smtClean="0"/>
                        <a:t>Captain / Wait Staff</a:t>
                      </a:r>
                      <a:endParaRPr lang="en-US" sz="1600" dirty="0"/>
                    </a:p>
                  </a:txBody>
                  <a:tcPr/>
                </a:tc>
              </a:tr>
              <a:tr h="370840">
                <a:tc>
                  <a:txBody>
                    <a:bodyPr/>
                    <a:lstStyle/>
                    <a:p>
                      <a:r>
                        <a:rPr lang="en-CA" sz="1600" dirty="0" smtClean="0"/>
                        <a:t>Book breakage / misplace of crockery &amp; cutlery (if any, with reason) in the breakage register. </a:t>
                      </a:r>
                      <a:endParaRPr lang="en-US" sz="1600" dirty="0"/>
                    </a:p>
                  </a:txBody>
                  <a:tcPr/>
                </a:tc>
                <a:tc>
                  <a:txBody>
                    <a:bodyPr/>
                    <a:lstStyle/>
                    <a:p>
                      <a:r>
                        <a:rPr lang="en-US" sz="1600" dirty="0" smtClean="0"/>
                        <a:t>Captain</a:t>
                      </a:r>
                      <a:endParaRPr lang="en-US" sz="1600" dirty="0"/>
                    </a:p>
                  </a:txBody>
                  <a:tcPr/>
                </a:tc>
              </a:tr>
              <a:tr h="370840">
                <a:tc>
                  <a:txBody>
                    <a:bodyPr/>
                    <a:lstStyle/>
                    <a:p>
                      <a:r>
                        <a:rPr lang="en-CA" sz="1600" dirty="0" smtClean="0"/>
                        <a:t>De-briefing</a:t>
                      </a:r>
                      <a:endParaRPr lang="en-US" sz="1600" dirty="0"/>
                    </a:p>
                  </a:txBody>
                  <a:tcPr/>
                </a:tc>
                <a:tc>
                  <a:txBody>
                    <a:bodyPr/>
                    <a:lstStyle/>
                    <a:p>
                      <a:r>
                        <a:rPr lang="en-US" sz="1600" dirty="0" smtClean="0"/>
                        <a:t>Assistant Manager</a:t>
                      </a:r>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l"/>
            <a:r>
              <a:rPr lang="en-US" sz="3600" b="1" dirty="0" smtClean="0"/>
              <a:t>Closing of the Restaurant - Checklist</a:t>
            </a:r>
            <a:endParaRPr lang="en-US" sz="3600" b="1" dirty="0"/>
          </a:p>
        </p:txBody>
      </p:sp>
      <p:graphicFrame>
        <p:nvGraphicFramePr>
          <p:cNvPr id="5" name="Table 4"/>
          <p:cNvGraphicFramePr>
            <a:graphicFrameLocks noGrp="1"/>
          </p:cNvGraphicFramePr>
          <p:nvPr/>
        </p:nvGraphicFramePr>
        <p:xfrm>
          <a:off x="381000" y="1583641"/>
          <a:ext cx="8381999" cy="4167134"/>
        </p:xfrm>
        <a:graphic>
          <a:graphicData uri="http://schemas.openxmlformats.org/drawingml/2006/table">
            <a:tbl>
              <a:tblPr/>
              <a:tblGrid>
                <a:gridCol w="557638"/>
                <a:gridCol w="5872628"/>
                <a:gridCol w="906162"/>
                <a:gridCol w="1045571"/>
              </a:tblGrid>
              <a:tr h="405013">
                <a:tc>
                  <a:txBody>
                    <a:bodyPr/>
                    <a:lstStyle/>
                    <a:p>
                      <a:pPr algn="ctr" fontAlgn="b"/>
                      <a:r>
                        <a:rPr lang="en-US" sz="1100" b="1" i="0" u="none" strike="noStrike" dirty="0" smtClean="0">
                          <a:solidFill>
                            <a:srgbClr val="000000"/>
                          </a:solidFill>
                          <a:latin typeface="Gill Sans MT" pitchFamily="34" charset="0"/>
                        </a:rPr>
                        <a:t>Sl No.</a:t>
                      </a:r>
                      <a:endParaRPr lang="en-US" sz="1100" b="1" i="0" u="none" strike="noStrike" dirty="0">
                        <a:solidFill>
                          <a:srgbClr val="000000"/>
                        </a:solidFill>
                        <a:latin typeface="Gill Sans MT" pitchFamily="34" charset="0"/>
                      </a:endParaRP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Gill Sans MT" pitchFamily="34" charset="0"/>
                        </a:rPr>
                        <a:t>TASK</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CHECKED</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COMMENTS</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r>
              <a:tr h="377657">
                <a:tc>
                  <a:txBody>
                    <a:bodyPr/>
                    <a:lstStyle/>
                    <a:p>
                      <a:pPr algn="ctr" fontAlgn="b"/>
                      <a:r>
                        <a:rPr lang="en-US" sz="1100" b="1" i="0" u="none" strike="noStrike" dirty="0">
                          <a:solidFill>
                            <a:srgbClr val="000000"/>
                          </a:solidFill>
                          <a:latin typeface="Gill Sans MT" pitchFamily="34" charset="0"/>
                        </a:rPr>
                        <a:t>1</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Gill Sans MT" pitchFamily="34" charset="0"/>
                        </a:rPr>
                        <a:t>CROCKERY</a:t>
                      </a:r>
                      <a:r>
                        <a:rPr lang="en-US" sz="1100" b="1" i="0" u="none" strike="noStrike" baseline="0" dirty="0" smtClean="0">
                          <a:solidFill>
                            <a:srgbClr val="000000"/>
                          </a:solidFill>
                          <a:latin typeface="Gill Sans MT" pitchFamily="34" charset="0"/>
                        </a:rPr>
                        <a:t>&amp; CUTLERY CLEANED, WIPED AND RESTACKED</a:t>
                      </a:r>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r>
              <a:tr h="377657">
                <a:tc>
                  <a:txBody>
                    <a:bodyPr/>
                    <a:lstStyle/>
                    <a:p>
                      <a:pPr algn="ctr" fontAlgn="b"/>
                      <a:r>
                        <a:rPr lang="en-US" sz="1100" b="1" i="0" u="none" strike="noStrike" dirty="0">
                          <a:solidFill>
                            <a:srgbClr val="000000"/>
                          </a:solidFill>
                          <a:latin typeface="Gill Sans MT" pitchFamily="34" charset="0"/>
                        </a:rPr>
                        <a:t>2</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Gill Sans MT" pitchFamily="34" charset="0"/>
                        </a:rPr>
                        <a:t>SOILED GLASSWARE HANDED OVER TO THE BAR</a:t>
                      </a:r>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377657">
                <a:tc>
                  <a:txBody>
                    <a:bodyPr/>
                    <a:lstStyle/>
                    <a:p>
                      <a:pPr algn="ctr" fontAlgn="b"/>
                      <a:r>
                        <a:rPr lang="en-US" sz="1100" b="1" i="0" u="none" strike="noStrike" dirty="0">
                          <a:solidFill>
                            <a:srgbClr val="000000"/>
                          </a:solidFill>
                          <a:latin typeface="Gill Sans MT" pitchFamily="34" charset="0"/>
                        </a:rPr>
                        <a:t>3</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Gill Sans MT" pitchFamily="34" charset="0"/>
                        </a:rPr>
                        <a:t>TABLES SANITIZED</a:t>
                      </a:r>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a:solidFill>
                            <a:srgbClr val="000000"/>
                          </a:solidFill>
                          <a:latin typeface="Gill Sans MT" pitchFamily="34" charset="0"/>
                        </a:rPr>
                        <a:t>4</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Gill Sans MT" pitchFamily="34" charset="0"/>
                        </a:rPr>
                        <a:t>SIDE STATION CLEANED AND RESTACKED</a:t>
                      </a:r>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89875">
                <a:tc>
                  <a:txBody>
                    <a:bodyPr/>
                    <a:lstStyle/>
                    <a:p>
                      <a:pPr algn="ctr" fontAlgn="b"/>
                      <a:r>
                        <a:rPr lang="en-US" sz="1100" b="1" i="0" u="none" strike="noStrike" dirty="0">
                          <a:solidFill>
                            <a:srgbClr val="000000"/>
                          </a:solidFill>
                          <a:latin typeface="Gill Sans MT" pitchFamily="34" charset="0"/>
                        </a:rPr>
                        <a:t>5</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Gill Sans MT" pitchFamily="34" charset="0"/>
                        </a:rPr>
                        <a:t>FOOD</a:t>
                      </a:r>
                      <a:r>
                        <a:rPr lang="en-US" sz="1100" b="1" i="0" u="none" strike="noStrike" baseline="0" dirty="0" smtClean="0">
                          <a:solidFill>
                            <a:srgbClr val="000000"/>
                          </a:solidFill>
                          <a:latin typeface="Gill Sans MT" pitchFamily="34" charset="0"/>
                        </a:rPr>
                        <a:t> AND BEVERAGE MENU COUNTED, CLEANED AND RESTACKED</a:t>
                      </a:r>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a:solidFill>
                            <a:srgbClr val="000000"/>
                          </a:solidFill>
                          <a:latin typeface="Gill Sans MT" pitchFamily="34" charset="0"/>
                        </a:rPr>
                        <a:t>6</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Gill Sans MT" pitchFamily="34" charset="0"/>
                        </a:rPr>
                        <a:t>BAR</a:t>
                      </a:r>
                      <a:r>
                        <a:rPr lang="en-US" sz="1100" b="1" i="0" u="none" strike="noStrike" baseline="0" dirty="0" smtClean="0">
                          <a:solidFill>
                            <a:srgbClr val="000000"/>
                          </a:solidFill>
                          <a:latin typeface="Gill Sans MT" pitchFamily="34" charset="0"/>
                        </a:rPr>
                        <a:t> SOILED LINEN COLLECTED</a:t>
                      </a:r>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a:solidFill>
                            <a:srgbClr val="000000"/>
                          </a:solidFill>
                          <a:latin typeface="Gill Sans MT" pitchFamily="34" charset="0"/>
                        </a:rPr>
                        <a:t>7</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Gill Sans MT" pitchFamily="34" charset="0"/>
                        </a:rPr>
                        <a:t>RESTAURANT SOILED LINEN COLLECTED</a:t>
                      </a:r>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a:solidFill>
                            <a:srgbClr val="000000"/>
                          </a:solidFill>
                          <a:latin typeface="Gill Sans MT" pitchFamily="34" charset="0"/>
                        </a:rPr>
                        <a:t>8</a:t>
                      </a: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Gill Sans MT" pitchFamily="34" charset="0"/>
                        </a:rPr>
                        <a:t>BREAKAGE</a:t>
                      </a:r>
                      <a:r>
                        <a:rPr lang="en-US" sz="1100" b="1" i="0" u="none" strike="noStrike" baseline="0" dirty="0" smtClean="0">
                          <a:solidFill>
                            <a:srgbClr val="000000"/>
                          </a:solidFill>
                          <a:latin typeface="Gill Sans MT" pitchFamily="34" charset="0"/>
                        </a:rPr>
                        <a:t>&amp; LINEN AND LOG BOOK UPDATED</a:t>
                      </a:r>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latin typeface="Gill Sans MT" pitchFamily="34" charset="0"/>
                        </a:rPr>
                        <a:t> </a:t>
                      </a: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smtClean="0">
                          <a:solidFill>
                            <a:srgbClr val="000000"/>
                          </a:solidFill>
                          <a:latin typeface="Gill Sans MT" pitchFamily="34" charset="0"/>
                        </a:rPr>
                        <a:t>9</a:t>
                      </a:r>
                      <a:endParaRPr lang="en-US" sz="1100" b="1" i="0" u="none" strike="noStrike" dirty="0">
                        <a:solidFill>
                          <a:srgbClr val="000000"/>
                        </a:solidFill>
                        <a:latin typeface="Gill Sans MT" pitchFamily="34" charset="0"/>
                      </a:endParaRP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Gill Sans MT" pitchFamily="34" charset="0"/>
                        </a:rPr>
                        <a:t>MINUTES</a:t>
                      </a:r>
                      <a:r>
                        <a:rPr lang="en-US" sz="1100" b="1" i="0" u="none" strike="noStrike" baseline="0" dirty="0" smtClean="0">
                          <a:solidFill>
                            <a:srgbClr val="000000"/>
                          </a:solidFill>
                          <a:latin typeface="Gill Sans MT" pitchFamily="34" charset="0"/>
                        </a:rPr>
                        <a:t> OF MEETING REGISTER UPATED (RE DE-BRIEFING)</a:t>
                      </a:r>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smtClean="0">
                          <a:solidFill>
                            <a:srgbClr val="000000"/>
                          </a:solidFill>
                          <a:latin typeface="Gill Sans MT" pitchFamily="34" charset="0"/>
                        </a:rPr>
                        <a:t>10</a:t>
                      </a:r>
                      <a:endParaRPr lang="en-US" sz="1100" b="1" i="0" u="none" strike="noStrike" dirty="0">
                        <a:solidFill>
                          <a:srgbClr val="000000"/>
                        </a:solidFill>
                        <a:latin typeface="Gill Sans MT" pitchFamily="34" charset="0"/>
                      </a:endParaRP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Gill Sans MT" pitchFamily="34" charset="0"/>
                        </a:rPr>
                        <a:t>GARBAGE</a:t>
                      </a:r>
                      <a:r>
                        <a:rPr lang="en-US" sz="1100" b="1" i="0" u="none" strike="noStrike" baseline="0" dirty="0" smtClean="0">
                          <a:solidFill>
                            <a:srgbClr val="000000"/>
                          </a:solidFill>
                          <a:latin typeface="Gill Sans MT" pitchFamily="34" charset="0"/>
                        </a:rPr>
                        <a:t> TRASHED</a:t>
                      </a:r>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1325">
                <a:tc>
                  <a:txBody>
                    <a:bodyPr/>
                    <a:lstStyle/>
                    <a:p>
                      <a:pPr algn="ctr" fontAlgn="b"/>
                      <a:r>
                        <a:rPr lang="en-US" sz="1100" b="1" i="0" u="none" strike="noStrike" dirty="0" smtClean="0">
                          <a:solidFill>
                            <a:srgbClr val="000000"/>
                          </a:solidFill>
                          <a:latin typeface="Gill Sans MT" pitchFamily="34" charset="0"/>
                        </a:rPr>
                        <a:t>11</a:t>
                      </a:r>
                      <a:endParaRPr lang="en-US" sz="1100" b="1" i="0" u="none" strike="noStrike" dirty="0">
                        <a:solidFill>
                          <a:srgbClr val="000000"/>
                        </a:solidFill>
                        <a:latin typeface="Gill Sans MT" pitchFamily="34" charset="0"/>
                      </a:endParaRPr>
                    </a:p>
                  </a:txBody>
                  <a:tcPr marL="8702" marR="8702" marT="870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smtClean="0">
                          <a:solidFill>
                            <a:srgbClr val="000000"/>
                          </a:solidFill>
                          <a:latin typeface="Gill Sans MT" pitchFamily="34" charset="0"/>
                        </a:rPr>
                        <a:t>ELECTRICAL</a:t>
                      </a:r>
                      <a:r>
                        <a:rPr lang="en-US" sz="1100" b="1" i="0" u="none" strike="noStrike" baseline="0" dirty="0" smtClean="0">
                          <a:solidFill>
                            <a:srgbClr val="000000"/>
                          </a:solidFill>
                          <a:latin typeface="Gill Sans MT" pitchFamily="34" charset="0"/>
                        </a:rPr>
                        <a:t> APPLICANCES SWITCHED OFF</a:t>
                      </a:r>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100" b="1" i="0" u="none" strike="noStrike" dirty="0">
                        <a:solidFill>
                          <a:srgbClr val="000000"/>
                        </a:solidFill>
                        <a:latin typeface="Gill Sans MT" pitchFamily="34" charset="0"/>
                      </a:endParaRPr>
                    </a:p>
                  </a:txBody>
                  <a:tcPr marL="8702" marR="8702" marT="8702"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INDEX</a:t>
            </a:r>
            <a:endParaRPr lang="en-US" sz="3600" b="1" dirty="0"/>
          </a:p>
        </p:txBody>
      </p:sp>
      <p:sp>
        <p:nvSpPr>
          <p:cNvPr id="3" name="Content Placeholder 2"/>
          <p:cNvSpPr>
            <a:spLocks noGrp="1"/>
          </p:cNvSpPr>
          <p:nvPr>
            <p:ph idx="1"/>
          </p:nvPr>
        </p:nvSpPr>
        <p:spPr/>
        <p:txBody>
          <a:bodyPr>
            <a:normAutofit fontScale="85000" lnSpcReduction="20000"/>
          </a:bodyPr>
          <a:lstStyle/>
          <a:p>
            <a:r>
              <a:rPr lang="en-US" dirty="0" smtClean="0"/>
              <a:t>Opening &amp; Closing of the bar – Steps &amp; checklist</a:t>
            </a:r>
          </a:p>
          <a:p>
            <a:r>
              <a:rPr lang="en-US" dirty="0" smtClean="0"/>
              <a:t>Opening &amp; Closing of the restaurant – Steps &amp; checklist</a:t>
            </a:r>
          </a:p>
          <a:p>
            <a:r>
              <a:rPr lang="en-US" b="1" dirty="0" smtClean="0">
                <a:solidFill>
                  <a:srgbClr val="FFC000"/>
                </a:solidFill>
              </a:rPr>
              <a:t>Key processes – Guest Service </a:t>
            </a:r>
          </a:p>
          <a:p>
            <a:r>
              <a:rPr lang="en-US" dirty="0" smtClean="0"/>
              <a:t>Other processes</a:t>
            </a:r>
          </a:p>
          <a:p>
            <a:r>
              <a:rPr lang="en-US" dirty="0" smtClean="0"/>
              <a:t>Essentials &amp; Generic Standards</a:t>
            </a:r>
          </a:p>
          <a:p>
            <a:r>
              <a:rPr lang="en-US" dirty="0" smtClean="0"/>
              <a:t>10 steps for Guest Delight</a:t>
            </a:r>
          </a:p>
          <a:p>
            <a:r>
              <a:rPr lang="en-US" dirty="0" smtClean="0"/>
              <a:t>Company Policies linked to F &amp; B Service</a:t>
            </a:r>
          </a:p>
          <a:p>
            <a:r>
              <a:rPr lang="en-US" dirty="0" smtClean="0"/>
              <a:t>Reporting procedures &amp; format</a:t>
            </a:r>
          </a:p>
          <a:p>
            <a:r>
              <a:rPr lang="en-US" dirty="0" smtClean="0"/>
              <a:t>Budgeting procedures &amp; format</a:t>
            </a:r>
          </a:p>
          <a:p>
            <a:r>
              <a:rPr lang="en-US" dirty="0" smtClean="0"/>
              <a:t>Control procedures &amp; format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Key Processes – Guest Service</a:t>
            </a:r>
            <a:endParaRPr lang="en-US" sz="3600" b="1" dirty="0"/>
          </a:p>
        </p:txBody>
      </p:sp>
      <p:graphicFrame>
        <p:nvGraphicFramePr>
          <p:cNvPr id="3" name="Diagram 2"/>
          <p:cNvGraphicFramePr/>
          <p:nvPr/>
        </p:nvGraphicFramePr>
        <p:xfrm>
          <a:off x="990600" y="1397000"/>
          <a:ext cx="7086600" cy="462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normAutofit/>
          </a:bodyPr>
          <a:lstStyle/>
          <a:p>
            <a:r>
              <a:rPr lang="en-US" sz="3600" b="1" dirty="0" smtClean="0"/>
              <a:t>Greeting</a:t>
            </a:r>
            <a:endParaRPr lang="en-US" sz="36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b="1" dirty="0" smtClean="0"/>
              <a:t>Guests Greeting at the entrance</a:t>
            </a:r>
            <a:br>
              <a:rPr lang="en-GB" sz="3600" b="1" dirty="0" smtClean="0"/>
            </a:br>
            <a:r>
              <a:rPr lang="en-GB" sz="3200" b="1" dirty="0" smtClean="0"/>
              <a:t>(in case they have a prior reservation)</a:t>
            </a:r>
            <a:br>
              <a:rPr lang="en-GB" sz="3200" b="1" dirty="0" smtClean="0"/>
            </a:br>
            <a:endParaRPr lang="en-US" sz="3200" dirty="0"/>
          </a:p>
        </p:txBody>
      </p:sp>
      <p:sp>
        <p:nvSpPr>
          <p:cNvPr id="3" name="Content Placeholder 2"/>
          <p:cNvSpPr>
            <a:spLocks noGrp="1"/>
          </p:cNvSpPr>
          <p:nvPr>
            <p:ph idx="1"/>
          </p:nvPr>
        </p:nvSpPr>
        <p:spPr/>
        <p:txBody>
          <a:bodyPr>
            <a:normAutofit fontScale="47500" lnSpcReduction="20000"/>
          </a:bodyPr>
          <a:lstStyle/>
          <a:p>
            <a:pPr lvl="0"/>
            <a:r>
              <a:rPr lang="en-GB" sz="3400" dirty="0" smtClean="0">
                <a:latin typeface="Verdana" pitchFamily="34" charset="0"/>
              </a:rPr>
              <a:t>Hostess / Assistant Manager  should be well groomed and be present at all times during working hours at the entrance of the restaurant. They should acknowledge guests arrival with a bright smile on her face and pleasant eye contact, while stepping forward towards the guest. They must greet guests by their names (if available) with a courtesy bow. </a:t>
            </a:r>
            <a:endParaRPr lang="en-US" sz="3400" dirty="0" smtClean="0">
              <a:latin typeface="Verdana" pitchFamily="34" charset="0"/>
            </a:endParaRPr>
          </a:p>
          <a:p>
            <a:pPr lvl="0"/>
            <a:r>
              <a:rPr lang="en-GB" sz="3400" dirty="0" smtClean="0">
                <a:latin typeface="Verdana" pitchFamily="34" charset="0"/>
              </a:rPr>
              <a:t>Hostess / Assistant Manager to cross check with the guest in case they have a reservation, by saying “ Hi, do you have a reservation with us?”</a:t>
            </a:r>
          </a:p>
          <a:p>
            <a:pPr lvl="0"/>
            <a:r>
              <a:rPr lang="en-GB" sz="3400" dirty="0" smtClean="0">
                <a:latin typeface="Verdana" pitchFamily="34" charset="0"/>
              </a:rPr>
              <a:t>Once the name is known, Hostess / Assistance Manager to say: “Welcome to Hops N Grains, (first name of guest). My colleague (name of the hostess) will show your way to the table. Enjoy the Hops N Grains Experience. Cheers!”</a:t>
            </a:r>
          </a:p>
          <a:p>
            <a:pPr lvl="0"/>
            <a:r>
              <a:rPr lang="en-GB" sz="3400" dirty="0" smtClean="0">
                <a:latin typeface="Verdana" pitchFamily="34" charset="0"/>
              </a:rPr>
              <a:t>Hostess to escort the guest &amp; show him/her the way inside, by saying </a:t>
            </a:r>
          </a:p>
          <a:p>
            <a:pPr lvl="0">
              <a:buNone/>
            </a:pPr>
            <a:r>
              <a:rPr lang="en-GB" sz="3400" dirty="0" smtClean="0">
                <a:latin typeface="Verdana" pitchFamily="34" charset="0"/>
              </a:rPr>
              <a:t>	“Hi! (Name of the guest), Welcome to Hops N Grains, this way please (showing towards the way inside with her open palm)”.</a:t>
            </a:r>
          </a:p>
          <a:p>
            <a:r>
              <a:rPr lang="en-GB" sz="3400" dirty="0" smtClean="0">
                <a:latin typeface="Verdana" pitchFamily="34" charset="0"/>
              </a:rPr>
              <a:t>Hostess to get the guest introduced to the Senior Captain / Captain, by saying – (Name of the guest), this is our Senior Captain / Captain (name of the Sr. / Captain). </a:t>
            </a:r>
          </a:p>
          <a:p>
            <a:pPr lvl="0">
              <a:buNone/>
            </a:pPr>
            <a:endParaRPr lang="en-GB"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noAutofit/>
          </a:bodyPr>
          <a:lstStyle/>
          <a:p>
            <a:r>
              <a:rPr lang="en-GB" sz="3600" b="1" dirty="0" smtClean="0"/>
              <a:t>Guests Greeting at the entrance</a:t>
            </a:r>
            <a:br>
              <a:rPr lang="en-GB" sz="3600" b="1" dirty="0" smtClean="0"/>
            </a:br>
            <a:r>
              <a:rPr lang="en-GB" sz="3200" b="1" dirty="0" smtClean="0"/>
              <a:t>(in case they have a prior reservation) – contd...</a:t>
            </a:r>
            <a:r>
              <a:rPr lang="en-GB" sz="3600" b="1" dirty="0" smtClean="0"/>
              <a:t/>
            </a:r>
            <a:br>
              <a:rPr lang="en-GB" sz="3600" b="1" dirty="0" smtClean="0"/>
            </a:br>
            <a:endParaRPr lang="en-US" sz="3600" dirty="0"/>
          </a:p>
        </p:txBody>
      </p:sp>
      <p:sp>
        <p:nvSpPr>
          <p:cNvPr id="3" name="Content Placeholder 2"/>
          <p:cNvSpPr>
            <a:spLocks noGrp="1"/>
          </p:cNvSpPr>
          <p:nvPr>
            <p:ph idx="1"/>
          </p:nvPr>
        </p:nvSpPr>
        <p:spPr>
          <a:xfrm>
            <a:off x="304800" y="1676400"/>
            <a:ext cx="8229600" cy="4525963"/>
          </a:xfrm>
        </p:spPr>
        <p:txBody>
          <a:bodyPr>
            <a:normAutofit/>
          </a:bodyPr>
          <a:lstStyle/>
          <a:p>
            <a:pPr lvl="0"/>
            <a:r>
              <a:rPr lang="en-GB" sz="1800" dirty="0" smtClean="0"/>
              <a:t>Hostess to the Sr. / Captain – “(Name of the guest) has a table of (pax / group size) reserved with us at the (floor basement / ground/ first). Please assist them to their table.”</a:t>
            </a:r>
          </a:p>
          <a:p>
            <a:pPr lvl="0"/>
            <a:r>
              <a:rPr lang="en-GB" sz="1800" dirty="0" smtClean="0"/>
              <a:t>Hostess to bow, smiles &amp; say – “Enjoy the Hops N Grains Experience “, post which she moves back to the entrance / lobby.</a:t>
            </a:r>
          </a:p>
          <a:p>
            <a:pPr lvl="0"/>
            <a:r>
              <a:rPr lang="en-GB" sz="1800" b="1" dirty="0" smtClean="0"/>
              <a:t>Script – Reference  Case 2.1</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Reservation Timelines</a:t>
            </a:r>
            <a:endParaRPr lang="en-US" sz="3600" b="1" dirty="0"/>
          </a:p>
        </p:txBody>
      </p:sp>
      <p:graphicFrame>
        <p:nvGraphicFramePr>
          <p:cNvPr id="5" name="Content Placeholder 4"/>
          <p:cNvGraphicFramePr>
            <a:graphicFrameLocks noGrp="1"/>
          </p:cNvGraphicFramePr>
          <p:nvPr>
            <p:ph idx="1"/>
          </p:nvPr>
        </p:nvGraphicFramePr>
        <p:xfrm>
          <a:off x="228600" y="1600200"/>
          <a:ext cx="8686800" cy="2021840"/>
        </p:xfrm>
        <a:graphic>
          <a:graphicData uri="http://schemas.openxmlformats.org/drawingml/2006/table">
            <a:tbl>
              <a:tblPr firstRow="1" bandRow="1">
                <a:tableStyleId>{7DF18680-E054-41AD-8BC1-D1AEF772440D}</a:tableStyleId>
              </a:tblPr>
              <a:tblGrid>
                <a:gridCol w="1676400"/>
                <a:gridCol w="762000"/>
                <a:gridCol w="685800"/>
                <a:gridCol w="977900"/>
                <a:gridCol w="1367367"/>
                <a:gridCol w="1126067"/>
                <a:gridCol w="884766"/>
                <a:gridCol w="1206500"/>
              </a:tblGrid>
              <a:tr h="370840">
                <a:tc>
                  <a:txBody>
                    <a:bodyPr/>
                    <a:lstStyle/>
                    <a:p>
                      <a:r>
                        <a:rPr lang="en-US" dirty="0" smtClean="0"/>
                        <a:t>Timings</a:t>
                      </a:r>
                      <a:endParaRPr lang="en-US" dirty="0"/>
                    </a:p>
                  </a:txBody>
                  <a:tcPr/>
                </a:tc>
                <a:tc>
                  <a:txBody>
                    <a:bodyPr/>
                    <a:lstStyle/>
                    <a:p>
                      <a:pPr algn="ctr"/>
                      <a:r>
                        <a:rPr lang="en-US" dirty="0" smtClean="0"/>
                        <a:t>Sun</a:t>
                      </a:r>
                      <a:endParaRPr lang="en-US" dirty="0"/>
                    </a:p>
                  </a:txBody>
                  <a:tcPr/>
                </a:tc>
                <a:tc>
                  <a:txBody>
                    <a:bodyPr/>
                    <a:lstStyle/>
                    <a:p>
                      <a:pPr algn="ctr"/>
                      <a:r>
                        <a:rPr lang="en-US" dirty="0" smtClean="0"/>
                        <a:t>Mon</a:t>
                      </a:r>
                      <a:endParaRPr lang="en-US" dirty="0"/>
                    </a:p>
                  </a:txBody>
                  <a:tcPr/>
                </a:tc>
                <a:tc>
                  <a:txBody>
                    <a:bodyPr/>
                    <a:lstStyle/>
                    <a:p>
                      <a:pPr algn="ctr"/>
                      <a:r>
                        <a:rPr lang="en-US" dirty="0" smtClean="0"/>
                        <a:t>Tues</a:t>
                      </a:r>
                      <a:endParaRPr lang="en-US" dirty="0"/>
                    </a:p>
                  </a:txBody>
                  <a:tcPr/>
                </a:tc>
                <a:tc>
                  <a:txBody>
                    <a:bodyPr/>
                    <a:lstStyle/>
                    <a:p>
                      <a:pPr algn="ctr"/>
                      <a:r>
                        <a:rPr lang="en-US" dirty="0" smtClean="0"/>
                        <a:t>Wed</a:t>
                      </a:r>
                      <a:endParaRPr lang="en-US" dirty="0"/>
                    </a:p>
                  </a:txBody>
                  <a:tcPr/>
                </a:tc>
                <a:tc>
                  <a:txBody>
                    <a:bodyPr/>
                    <a:lstStyle/>
                    <a:p>
                      <a:pPr algn="ctr"/>
                      <a:r>
                        <a:rPr lang="en-US" dirty="0" smtClean="0"/>
                        <a:t>Thurs</a:t>
                      </a:r>
                      <a:endParaRPr lang="en-US" dirty="0"/>
                    </a:p>
                  </a:txBody>
                  <a:tcPr/>
                </a:tc>
                <a:tc>
                  <a:txBody>
                    <a:bodyPr/>
                    <a:lstStyle/>
                    <a:p>
                      <a:pPr algn="ctr"/>
                      <a:r>
                        <a:rPr lang="en-US" dirty="0" smtClean="0"/>
                        <a:t>Fri</a:t>
                      </a:r>
                      <a:endParaRPr lang="en-US" dirty="0"/>
                    </a:p>
                  </a:txBody>
                  <a:tcPr/>
                </a:tc>
                <a:tc>
                  <a:txBody>
                    <a:bodyPr/>
                    <a:lstStyle/>
                    <a:p>
                      <a:pPr algn="ctr"/>
                      <a:r>
                        <a:rPr lang="en-US" dirty="0" smtClean="0"/>
                        <a:t>Sat</a:t>
                      </a:r>
                      <a:endParaRPr lang="en-US" dirty="0"/>
                    </a:p>
                  </a:txBody>
                  <a:tcPr/>
                </a:tc>
              </a:tr>
              <a:tr h="370840">
                <a:tc>
                  <a:txBody>
                    <a:bodyPr/>
                    <a:lstStyle/>
                    <a:p>
                      <a:r>
                        <a:rPr lang="en-US" b="1" dirty="0" smtClean="0"/>
                        <a:t>Reservation From</a:t>
                      </a:r>
                      <a:endParaRPr lang="en-US" b="1" dirty="0"/>
                    </a:p>
                  </a:txBody>
                  <a:tcPr/>
                </a:tc>
                <a:tc gridSpan="7">
                  <a:txBody>
                    <a:bodyPr/>
                    <a:lstStyle/>
                    <a:p>
                      <a:pPr algn="ctr"/>
                      <a:r>
                        <a:rPr lang="en-US" i="1" dirty="0" smtClean="0"/>
                        <a:t>Hops N Grains Opening Time</a:t>
                      </a:r>
                      <a:endParaRPr lang="en-US" i="1"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r>
              <a:tr h="370840">
                <a:tc>
                  <a:txBody>
                    <a:bodyPr/>
                    <a:lstStyle/>
                    <a:p>
                      <a:r>
                        <a:rPr lang="en-US" b="1" dirty="0" smtClean="0"/>
                        <a:t>Reservation To</a:t>
                      </a:r>
                      <a:endParaRPr lang="en-US" b="1" dirty="0"/>
                    </a:p>
                  </a:txBody>
                  <a:tcPr/>
                </a:tc>
                <a:tc gridSpan="5">
                  <a:txBody>
                    <a:bodyPr/>
                    <a:lstStyle/>
                    <a:p>
                      <a:pPr algn="ctr"/>
                      <a:r>
                        <a:rPr lang="en-US" i="1" dirty="0" smtClean="0"/>
                        <a:t>2130</a:t>
                      </a:r>
                      <a:r>
                        <a:rPr lang="en-US" i="1" baseline="0" dirty="0" smtClean="0"/>
                        <a:t> Hours</a:t>
                      </a:r>
                      <a:endParaRPr lang="en-US" i="1"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gridSpan="2">
                  <a:txBody>
                    <a:bodyPr/>
                    <a:lstStyle/>
                    <a:p>
                      <a:pPr algn="ctr"/>
                      <a:r>
                        <a:rPr lang="en-US" i="1" dirty="0" smtClean="0"/>
                        <a:t>2030 Hours</a:t>
                      </a:r>
                      <a:endParaRPr lang="en-US" i="1" dirty="0"/>
                    </a:p>
                  </a:txBody>
                  <a:tcPr/>
                </a:tc>
                <a:tc hMerge="1">
                  <a:txBody>
                    <a:bodyPr/>
                    <a:lstStyle/>
                    <a:p>
                      <a:pPr algn="ctr"/>
                      <a:endParaRPr lang="en-US" dirty="0"/>
                    </a:p>
                  </a:txBody>
                  <a:tcPr/>
                </a:tc>
              </a:tr>
              <a:tr h="370840">
                <a:tc>
                  <a:txBody>
                    <a:bodyPr/>
                    <a:lstStyle/>
                    <a:p>
                      <a:r>
                        <a:rPr lang="en-US" b="1" dirty="0" smtClean="0"/>
                        <a:t>Last table</a:t>
                      </a:r>
                      <a:r>
                        <a:rPr lang="en-US" b="1" baseline="0" dirty="0" smtClean="0"/>
                        <a:t> to be reserved By</a:t>
                      </a:r>
                      <a:endParaRPr lang="en-US" b="1" dirty="0"/>
                    </a:p>
                  </a:txBody>
                  <a:tcPr/>
                </a:tc>
                <a:tc gridSpan="5">
                  <a:txBody>
                    <a:bodyPr/>
                    <a:lstStyle/>
                    <a:p>
                      <a:pPr algn="ctr"/>
                      <a:r>
                        <a:rPr lang="en-US" i="1" dirty="0" smtClean="0"/>
                        <a:t>2030 Hours</a:t>
                      </a:r>
                      <a:endParaRPr lang="en-US" i="1"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gridSpan="2">
                  <a:txBody>
                    <a:bodyPr/>
                    <a:lstStyle/>
                    <a:p>
                      <a:pPr algn="ctr"/>
                      <a:r>
                        <a:rPr lang="en-US" i="1" dirty="0" smtClean="0"/>
                        <a:t>1930 Hours</a:t>
                      </a:r>
                      <a:endParaRPr lang="en-US" i="1" dirty="0"/>
                    </a:p>
                  </a:txBody>
                  <a:tcPr/>
                </a:tc>
                <a:tc hMerge="1">
                  <a:txBody>
                    <a:bodyPr/>
                    <a:lstStyle/>
                    <a:p>
                      <a:pPr algn="ctr"/>
                      <a:endParaRPr lang="en-US" dirty="0"/>
                    </a:p>
                  </a:txBody>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Reservation Handling Procedure</a:t>
            </a:r>
            <a:endParaRPr lang="en-US" sz="3600" b="1" dirty="0"/>
          </a:p>
        </p:txBody>
      </p:sp>
      <p:sp>
        <p:nvSpPr>
          <p:cNvPr id="4" name="Rectangle 3"/>
          <p:cNvSpPr/>
          <p:nvPr/>
        </p:nvSpPr>
        <p:spPr>
          <a:xfrm>
            <a:off x="304800" y="1676400"/>
            <a:ext cx="1219200" cy="914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Via Website</a:t>
            </a:r>
            <a:endParaRPr lang="en-US" dirty="0"/>
          </a:p>
        </p:txBody>
      </p:sp>
      <p:sp>
        <p:nvSpPr>
          <p:cNvPr id="7" name="Rectangle 6"/>
          <p:cNvSpPr/>
          <p:nvPr/>
        </p:nvSpPr>
        <p:spPr>
          <a:xfrm>
            <a:off x="304800" y="2895600"/>
            <a:ext cx="1219200" cy="914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Via Direct Call</a:t>
            </a:r>
            <a:endParaRPr lang="en-US" dirty="0"/>
          </a:p>
        </p:txBody>
      </p:sp>
      <p:sp>
        <p:nvSpPr>
          <p:cNvPr id="8" name="Rectangle 7"/>
          <p:cNvSpPr/>
          <p:nvPr/>
        </p:nvSpPr>
        <p:spPr>
          <a:xfrm>
            <a:off x="381000" y="4419600"/>
            <a:ext cx="1219200" cy="9144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Walk In!</a:t>
            </a:r>
            <a:endParaRPr lang="en-US" dirty="0"/>
          </a:p>
        </p:txBody>
      </p:sp>
      <p:sp>
        <p:nvSpPr>
          <p:cNvPr id="9" name="Rounded Rectangle 8"/>
          <p:cNvSpPr/>
          <p:nvPr/>
        </p:nvSpPr>
        <p:spPr>
          <a:xfrm>
            <a:off x="2895600" y="2286000"/>
            <a:ext cx="1143000" cy="106680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Hostess Desk</a:t>
            </a:r>
            <a:endParaRPr lang="en-US" dirty="0"/>
          </a:p>
        </p:txBody>
      </p:sp>
      <p:sp>
        <p:nvSpPr>
          <p:cNvPr id="10" name="Rounded Rectangle 9"/>
          <p:cNvSpPr/>
          <p:nvPr/>
        </p:nvSpPr>
        <p:spPr>
          <a:xfrm>
            <a:off x="2819400" y="4724400"/>
            <a:ext cx="1295400" cy="106680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Assistant Manager</a:t>
            </a:r>
            <a:endParaRPr lang="en-US" dirty="0"/>
          </a:p>
        </p:txBody>
      </p:sp>
      <p:sp>
        <p:nvSpPr>
          <p:cNvPr id="14" name="Right Arrow 13"/>
          <p:cNvSpPr/>
          <p:nvPr/>
        </p:nvSpPr>
        <p:spPr>
          <a:xfrm>
            <a:off x="1752600" y="5154168"/>
            <a:ext cx="978408" cy="484632"/>
          </a:xfrm>
          <a:prstGeom prst="right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4953000" y="3352800"/>
            <a:ext cx="1752600" cy="14478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Take reservation details</a:t>
            </a:r>
            <a:endParaRPr lang="en-US" dirty="0"/>
          </a:p>
        </p:txBody>
      </p:sp>
      <p:sp>
        <p:nvSpPr>
          <p:cNvPr id="16" name="Right Arrow Callout 15"/>
          <p:cNvSpPr/>
          <p:nvPr/>
        </p:nvSpPr>
        <p:spPr>
          <a:xfrm>
            <a:off x="3962400" y="3886200"/>
            <a:ext cx="914400" cy="381000"/>
          </a:xfrm>
          <a:prstGeom prst="rightArrowCallou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6-Point Star 17"/>
          <p:cNvSpPr/>
          <p:nvPr/>
        </p:nvSpPr>
        <p:spPr>
          <a:xfrm>
            <a:off x="7010400" y="3200400"/>
            <a:ext cx="2057400" cy="1676400"/>
          </a:xfrm>
          <a:prstGeom prst="star6">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Update Reservation Diary</a:t>
            </a:r>
            <a:endParaRPr lang="en-US" dirty="0"/>
          </a:p>
        </p:txBody>
      </p:sp>
      <p:sp>
        <p:nvSpPr>
          <p:cNvPr id="19" name="Right Arrow 18"/>
          <p:cNvSpPr/>
          <p:nvPr/>
        </p:nvSpPr>
        <p:spPr>
          <a:xfrm>
            <a:off x="6781800" y="3886200"/>
            <a:ext cx="445008"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381000" y="5562600"/>
            <a:ext cx="1219200" cy="9144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Mail</a:t>
            </a:r>
            <a:endParaRPr lang="en-US" dirty="0"/>
          </a:p>
        </p:txBody>
      </p:sp>
      <p:sp>
        <p:nvSpPr>
          <p:cNvPr id="23" name="TextBox 22"/>
          <p:cNvSpPr txBox="1"/>
          <p:nvPr/>
        </p:nvSpPr>
        <p:spPr>
          <a:xfrm>
            <a:off x="1524000" y="1905000"/>
            <a:ext cx="1295400" cy="646331"/>
          </a:xfrm>
          <a:prstGeom prst="rect">
            <a:avLst/>
          </a:prstGeom>
          <a:noFill/>
        </p:spPr>
        <p:txBody>
          <a:bodyPr wrap="square" rtlCol="0">
            <a:spAutoFit/>
          </a:bodyPr>
          <a:lstStyle/>
          <a:p>
            <a:r>
              <a:rPr lang="en-US" dirty="0" smtClean="0"/>
              <a:t>   </a:t>
            </a:r>
          </a:p>
          <a:p>
            <a:r>
              <a:rPr lang="en-US" dirty="0" smtClean="0"/>
              <a:t>  Call back</a:t>
            </a:r>
            <a:endParaRPr lang="en-US" dirty="0"/>
          </a:p>
        </p:txBody>
      </p:sp>
      <p:sp>
        <p:nvSpPr>
          <p:cNvPr id="24" name="TextBox 23"/>
          <p:cNvSpPr txBox="1"/>
          <p:nvPr/>
        </p:nvSpPr>
        <p:spPr>
          <a:xfrm>
            <a:off x="1752600" y="4495800"/>
            <a:ext cx="990600" cy="646331"/>
          </a:xfrm>
          <a:prstGeom prst="rect">
            <a:avLst/>
          </a:prstGeom>
          <a:noFill/>
        </p:spPr>
        <p:txBody>
          <a:bodyPr wrap="square" rtlCol="0">
            <a:spAutoFit/>
          </a:bodyPr>
          <a:lstStyle/>
          <a:p>
            <a:pPr algn="ctr"/>
            <a:r>
              <a:rPr lang="en-US" dirty="0" smtClean="0"/>
              <a:t>Attend / reply</a:t>
            </a:r>
            <a:endParaRPr lang="en-US" dirty="0"/>
          </a:p>
        </p:txBody>
      </p:sp>
      <p:sp>
        <p:nvSpPr>
          <p:cNvPr id="20" name="Left-Right Arrow 19"/>
          <p:cNvSpPr/>
          <p:nvPr/>
        </p:nvSpPr>
        <p:spPr>
          <a:xfrm>
            <a:off x="1752600" y="2590800"/>
            <a:ext cx="914400" cy="484632"/>
          </a:xfrm>
          <a:prstGeom prst="leftRight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Reservation Details</a:t>
            </a:r>
            <a:endParaRPr lang="en-US" sz="3600" b="1" dirty="0"/>
          </a:p>
        </p:txBody>
      </p:sp>
      <p:sp>
        <p:nvSpPr>
          <p:cNvPr id="3" name="Content Placeholder 2"/>
          <p:cNvSpPr>
            <a:spLocks noGrp="1"/>
          </p:cNvSpPr>
          <p:nvPr>
            <p:ph idx="1"/>
          </p:nvPr>
        </p:nvSpPr>
        <p:spPr/>
        <p:txBody>
          <a:bodyPr>
            <a:normAutofit/>
          </a:bodyPr>
          <a:lstStyle/>
          <a:p>
            <a:pPr marL="514350" indent="-514350">
              <a:buAutoNum type="arabicPeriod"/>
            </a:pPr>
            <a:r>
              <a:rPr lang="en-US" sz="2000" dirty="0" smtClean="0"/>
              <a:t>Name of the host 		:	_____________________</a:t>
            </a:r>
          </a:p>
          <a:p>
            <a:pPr marL="514350" indent="-514350">
              <a:buAutoNum type="arabicPeriod"/>
            </a:pPr>
            <a:r>
              <a:rPr lang="en-US" sz="2000" dirty="0" smtClean="0"/>
              <a:t>Phone Number     		:	_____________________</a:t>
            </a:r>
          </a:p>
          <a:p>
            <a:pPr marL="514350" indent="-514350">
              <a:buAutoNum type="arabicPeriod"/>
            </a:pPr>
            <a:r>
              <a:rPr lang="en-US" sz="2000" dirty="0" smtClean="0"/>
              <a:t>Email Id                  		:	_____________________</a:t>
            </a:r>
          </a:p>
          <a:p>
            <a:pPr marL="514350" indent="-514350">
              <a:buAutoNum type="arabicPeriod"/>
            </a:pPr>
            <a:r>
              <a:rPr lang="en-US" sz="2000" dirty="0" smtClean="0"/>
              <a:t>Occasion Details (if any) 	:	_____________________</a:t>
            </a:r>
          </a:p>
          <a:p>
            <a:pPr marL="514350" indent="-514350">
              <a:buAutoNum type="arabicPeriod"/>
            </a:pPr>
            <a:r>
              <a:rPr lang="en-US" sz="2000" dirty="0" smtClean="0"/>
              <a:t>Expected number of person(s)	:	_____________________</a:t>
            </a:r>
          </a:p>
          <a:p>
            <a:pPr marL="514350" indent="-514350">
              <a:buAutoNum type="arabicPeriod"/>
            </a:pPr>
            <a:r>
              <a:rPr lang="en-US" sz="2000" dirty="0" smtClean="0"/>
              <a:t>Reservation date		:	_____________________</a:t>
            </a:r>
          </a:p>
          <a:p>
            <a:pPr marL="514350" indent="-514350">
              <a:buAutoNum type="arabicPeriod"/>
            </a:pPr>
            <a:r>
              <a:rPr lang="en-US" sz="2000" dirty="0" smtClean="0"/>
              <a:t>Reservation time		:	_____________________</a:t>
            </a:r>
          </a:p>
          <a:p>
            <a:pPr marL="514350" indent="-514350">
              <a:buAutoNum type="arabicPeriod"/>
            </a:pPr>
            <a:r>
              <a:rPr lang="en-US" sz="2000" dirty="0" smtClean="0"/>
              <a:t>Reservation history (tick)	:	First Time	</a:t>
            </a:r>
          </a:p>
          <a:p>
            <a:pPr marL="514350" indent="-514350">
              <a:buNone/>
            </a:pPr>
            <a:r>
              <a:rPr lang="en-US" sz="2000" dirty="0" smtClean="0"/>
              <a:t>								</a:t>
            </a:r>
            <a:r>
              <a:rPr lang="en-US" sz="1200" dirty="0" smtClean="0"/>
              <a:t>Yes             No</a:t>
            </a:r>
          </a:p>
          <a:p>
            <a:pPr marL="514350" indent="-514350">
              <a:buAutoNum type="arabicPeriod" startAt="9"/>
            </a:pPr>
            <a:r>
              <a:rPr lang="en-US" sz="2000" dirty="0" smtClean="0"/>
              <a:t>Special Comments if any	:</a:t>
            </a:r>
          </a:p>
          <a:p>
            <a:pPr marL="514350" indent="-514350">
              <a:buNone/>
            </a:pPr>
            <a:endParaRPr lang="en-US" sz="2000" dirty="0" smtClean="0"/>
          </a:p>
          <a:p>
            <a:pPr marL="514350" indent="-514350">
              <a:buAutoNum type="arabicPeriod"/>
            </a:pPr>
            <a:endParaRPr lang="en-US" sz="2000" dirty="0"/>
          </a:p>
        </p:txBody>
      </p:sp>
      <p:sp>
        <p:nvSpPr>
          <p:cNvPr id="5" name="Rectangle 4"/>
          <p:cNvSpPr/>
          <p:nvPr/>
        </p:nvSpPr>
        <p:spPr>
          <a:xfrm>
            <a:off x="6934200" y="4267200"/>
            <a:ext cx="228600" cy="2286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7543800" y="4267200"/>
            <a:ext cx="228600" cy="2286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066800" y="5410200"/>
            <a:ext cx="7620000" cy="6858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b="1" dirty="0" smtClean="0"/>
              <a:t>Guests Greeting at the entrance</a:t>
            </a:r>
            <a:br>
              <a:rPr lang="en-GB" sz="3600" b="1" dirty="0" smtClean="0"/>
            </a:br>
            <a:r>
              <a:rPr lang="en-GB" sz="2400" b="1" dirty="0" smtClean="0"/>
              <a:t>(Case 1: In case they don’t have a prior reservation)</a:t>
            </a:r>
            <a:r>
              <a:rPr lang="en-GB" sz="3200" b="1" dirty="0" smtClean="0"/>
              <a:t/>
            </a:r>
            <a:br>
              <a:rPr lang="en-GB" sz="3200" b="1" dirty="0" smtClean="0"/>
            </a:br>
            <a:endParaRPr lang="en-US" sz="3200" dirty="0"/>
          </a:p>
        </p:txBody>
      </p:sp>
      <p:sp>
        <p:nvSpPr>
          <p:cNvPr id="3" name="Content Placeholder 2"/>
          <p:cNvSpPr>
            <a:spLocks noGrp="1"/>
          </p:cNvSpPr>
          <p:nvPr>
            <p:ph idx="1"/>
          </p:nvPr>
        </p:nvSpPr>
        <p:spPr>
          <a:xfrm>
            <a:off x="457200" y="1295400"/>
            <a:ext cx="8229600" cy="4830763"/>
          </a:xfrm>
        </p:spPr>
        <p:txBody>
          <a:bodyPr>
            <a:noAutofit/>
          </a:bodyPr>
          <a:lstStyle/>
          <a:p>
            <a:pPr lvl="0"/>
            <a:r>
              <a:rPr lang="en-GB" sz="1600" dirty="0" smtClean="0">
                <a:latin typeface="Verdana" pitchFamily="34" charset="0"/>
              </a:rPr>
              <a:t>Hostess / Assistant Manager  should be well groomed and be present at all times during working hours at the entrance of the restaurant. They should acknowledge guests arrival with a bright smile on her face and pleasant eye contact, while stepping forward towards the guest. They must greet guests by their names (if available) with a courtesy bow. </a:t>
            </a:r>
            <a:endParaRPr lang="en-US" sz="1600" dirty="0" smtClean="0">
              <a:latin typeface="Verdana" pitchFamily="34" charset="0"/>
            </a:endParaRPr>
          </a:p>
          <a:p>
            <a:pPr lvl="0"/>
            <a:r>
              <a:rPr lang="en-GB" sz="1600" dirty="0" smtClean="0">
                <a:latin typeface="Verdana" pitchFamily="34" charset="0"/>
              </a:rPr>
              <a:t>Hostess / Assistant Manager to cross check with the guest in case they have a reservation, by saying “ Hi, do you have a reservation with us?”</a:t>
            </a:r>
          </a:p>
          <a:p>
            <a:pPr lvl="0"/>
            <a:r>
              <a:rPr lang="en-GB" sz="1600" dirty="0" smtClean="0">
                <a:latin typeface="Verdana" pitchFamily="34" charset="0"/>
              </a:rPr>
              <a:t>In case no, the Hostess / Assistant Manager to ask for their name, phone number and email id, by saying – “Can I please have you name, email id and phone number please</a:t>
            </a:r>
          </a:p>
          <a:p>
            <a:pPr lvl="0"/>
            <a:r>
              <a:rPr lang="en-GB" sz="1600" dirty="0" smtClean="0">
                <a:latin typeface="Verdana" pitchFamily="34" charset="0"/>
              </a:rPr>
              <a:t>Once the same is provided by the guest, Hostess / Assistant Manager to smile &amp; say “Welcome to Hops N Grains, (first name of guest). My colleague (name of the hostess) will show your way in. Enjoy the Hops N Grains Experience. Cheers!”.</a:t>
            </a:r>
          </a:p>
          <a:p>
            <a:pPr lvl="0"/>
            <a:r>
              <a:rPr lang="en-GB" sz="1600" dirty="0" smtClean="0">
                <a:latin typeface="Verdana" pitchFamily="34" charset="0"/>
              </a:rPr>
              <a:t>Hostess to escort the guest &amp; show him/her the way inside, by saying “Hi! (Name of the guest), Welcome to Hops N Grains, this way please (showing towards the way inside with her open palm)”.</a:t>
            </a:r>
          </a:p>
          <a:p>
            <a:r>
              <a:rPr lang="en-GB" sz="1600" dirty="0" smtClean="0">
                <a:latin typeface="Verdana" pitchFamily="34" charset="0"/>
              </a:rPr>
              <a:t>Hostess to get the guest introduced to the Senior Captain / Captain, by saying – (Name of the guest), this is our Senior Captain / Captain (name of the Sr. / Captain). </a:t>
            </a:r>
          </a:p>
          <a:p>
            <a:pPr lvl="0">
              <a:buNone/>
            </a:pPr>
            <a:endParaRPr lang="en-GB" sz="1600" dirty="0" smtClean="0">
              <a:latin typeface="Verdana" pitchFamily="34" charset="0"/>
            </a:endParaRPr>
          </a:p>
          <a:p>
            <a:endParaRPr lang="en-US" sz="1600" dirty="0">
              <a:latin typeface="Verdan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b="1" dirty="0" smtClean="0"/>
              <a:t>Guests Greeting at the entrance</a:t>
            </a:r>
            <a:br>
              <a:rPr lang="en-GB" sz="2800" b="1" dirty="0" smtClean="0"/>
            </a:br>
            <a:r>
              <a:rPr lang="en-GB" sz="2800" b="1" dirty="0" smtClean="0"/>
              <a:t>(Case 2: In case they don’t have a prior reservation)</a:t>
            </a:r>
            <a:br>
              <a:rPr lang="en-GB" sz="2800" b="1" dirty="0" smtClean="0"/>
            </a:br>
            <a:endParaRPr lang="en-US" sz="2800" dirty="0"/>
          </a:p>
        </p:txBody>
      </p:sp>
      <p:sp>
        <p:nvSpPr>
          <p:cNvPr id="3" name="Content Placeholder 2"/>
          <p:cNvSpPr>
            <a:spLocks noGrp="1"/>
          </p:cNvSpPr>
          <p:nvPr>
            <p:ph idx="1"/>
          </p:nvPr>
        </p:nvSpPr>
        <p:spPr/>
        <p:txBody>
          <a:bodyPr>
            <a:normAutofit/>
          </a:bodyPr>
          <a:lstStyle/>
          <a:p>
            <a:r>
              <a:rPr lang="en-GB" sz="1600" dirty="0" smtClean="0">
                <a:latin typeface="Verdana" pitchFamily="34" charset="0"/>
              </a:rPr>
              <a:t>Hostess to bow, smiles &amp; say – “Enjoy the Hops N Grains Experience “, post which she moves back to the entrance / lobby.</a:t>
            </a:r>
          </a:p>
          <a:p>
            <a:pPr lvl="0"/>
            <a:r>
              <a:rPr lang="en-GB" sz="1600" dirty="0" smtClean="0">
                <a:latin typeface="Verdana" pitchFamily="34" charset="0"/>
              </a:rPr>
              <a:t>Sr. / Captain to check the group size / floor preference, by saying – “(Name of the guest) you are looking for a table of? </a:t>
            </a:r>
            <a:r>
              <a:rPr lang="en-GB" sz="1600" i="1" dirty="0" smtClean="0">
                <a:latin typeface="Verdana" pitchFamily="34" charset="0"/>
              </a:rPr>
              <a:t>Once group size identified. </a:t>
            </a:r>
            <a:r>
              <a:rPr lang="en-GB" sz="1600" dirty="0" smtClean="0">
                <a:latin typeface="Verdana" pitchFamily="34" charset="0"/>
              </a:rPr>
              <a:t>Would you like to take a table for (group size mentioned by the guest) at our basement which is our sports bar overlooking the brewery. Or the ground floor or lounge around at our first floor which has the smoking section too?”</a:t>
            </a:r>
          </a:p>
          <a:p>
            <a:pPr lvl="0"/>
            <a:r>
              <a:rPr lang="en-GB" sz="1600" dirty="0" smtClean="0">
                <a:latin typeface="Verdana" pitchFamily="34" charset="0"/>
              </a:rPr>
              <a:t>Sr./ Captain to take feedback and escort them to the floor chosen.</a:t>
            </a:r>
          </a:p>
          <a:p>
            <a:pPr lvl="0"/>
            <a:r>
              <a:rPr lang="en-GB" sz="1600" dirty="0" smtClean="0">
                <a:latin typeface="Verdana" pitchFamily="34" charset="0"/>
              </a:rPr>
              <a:t>Sr. / Captain to then get the guest introduced to the Section In charge (Captain / Wait Staff), take a bow &amp; leave.</a:t>
            </a:r>
          </a:p>
          <a:p>
            <a:r>
              <a:rPr lang="en-GB" sz="1600" b="1" dirty="0" smtClean="0"/>
              <a:t>Script – Reference  Case 2.1</a:t>
            </a:r>
          </a:p>
          <a:p>
            <a:pPr lvl="0"/>
            <a:endParaRPr lang="en-GB" sz="1600" b="1" dirty="0" smtClean="0">
              <a:latin typeface="Verdana" pitchFamily="34" charset="0"/>
            </a:endParaRPr>
          </a:p>
          <a:p>
            <a:pPr lvl="0"/>
            <a:endParaRPr lang="en-US" sz="2100" dirty="0" smtClean="0"/>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100" b="1" dirty="0" smtClean="0"/>
              <a:t>Guests  Greeting at the entrance</a:t>
            </a:r>
            <a:br>
              <a:rPr lang="en-GB" sz="3100" b="1" dirty="0" smtClean="0"/>
            </a:br>
            <a:r>
              <a:rPr lang="en-GB" sz="2400" b="1" dirty="0" smtClean="0"/>
              <a:t>(Case 3: In case all tables are full)</a:t>
            </a:r>
            <a:endParaRPr lang="en-US" sz="2400" dirty="0"/>
          </a:p>
        </p:txBody>
      </p:sp>
      <p:sp>
        <p:nvSpPr>
          <p:cNvPr id="3" name="Content Placeholder 2"/>
          <p:cNvSpPr>
            <a:spLocks noGrp="1"/>
          </p:cNvSpPr>
          <p:nvPr>
            <p:ph idx="1"/>
          </p:nvPr>
        </p:nvSpPr>
        <p:spPr/>
        <p:txBody>
          <a:bodyPr>
            <a:normAutofit fontScale="25000" lnSpcReduction="20000"/>
          </a:bodyPr>
          <a:lstStyle/>
          <a:p>
            <a:pPr lvl="0"/>
            <a:r>
              <a:rPr lang="en-GB" sz="6400" dirty="0" smtClean="0">
                <a:latin typeface="Verdana" pitchFamily="34" charset="0"/>
              </a:rPr>
              <a:t>Hostess / Assistant Manager should be well groomed and be present at all times during working hours at the entrance of the restaurant. They should acknowledge guests arrival with a bright smile on her face and pleasant eye contact, while stepping forward towards the guest. They must greet guests by their names (if available) with a courtesy bow. </a:t>
            </a:r>
            <a:endParaRPr lang="en-US" sz="6400" dirty="0" smtClean="0">
              <a:latin typeface="Verdana" pitchFamily="34" charset="0"/>
            </a:endParaRPr>
          </a:p>
          <a:p>
            <a:pPr lvl="0"/>
            <a:r>
              <a:rPr lang="en-GB" sz="6400" dirty="0" smtClean="0">
                <a:latin typeface="Verdana" pitchFamily="34" charset="0"/>
              </a:rPr>
              <a:t>Hostess / Assistant Manager to cross check with the guest in case they have a reservation, by saying “ Hi, do you have a reservation with us?”</a:t>
            </a:r>
          </a:p>
          <a:p>
            <a:pPr lvl="0"/>
            <a:r>
              <a:rPr lang="en-GB" sz="6400" dirty="0" smtClean="0">
                <a:latin typeface="Verdana" pitchFamily="34" charset="0"/>
              </a:rPr>
              <a:t>In case No, Hostess / Assistant Manager to ask for their name, phone number and email id by saying – “Can I have your Name, Phone Number &amp; email id please”.</a:t>
            </a:r>
          </a:p>
          <a:p>
            <a:pPr lvl="0"/>
            <a:r>
              <a:rPr lang="en-GB" sz="6400" dirty="0" smtClean="0">
                <a:latin typeface="Verdana" pitchFamily="34" charset="0"/>
              </a:rPr>
              <a:t>Hostess / Assistant Manager to inform that there are no tables available for the moment by saying “ Mr./s (name of the guest), sorry to inform that we don’t have a table free at the moment, would request you to be at the bar and will be notified as soon we have a table empty”.</a:t>
            </a:r>
          </a:p>
          <a:p>
            <a:pPr lvl="0"/>
            <a:r>
              <a:rPr lang="en-GB" sz="6400" dirty="0" smtClean="0">
                <a:latin typeface="Verdana" pitchFamily="34" charset="0"/>
              </a:rPr>
              <a:t>Assistant Manager / Hostess then should say - :My colleague (name of the hostess) will show your way in. Enjoy the Hops N Grains. Cheers!”.</a:t>
            </a:r>
          </a:p>
          <a:p>
            <a:pPr lvl="0"/>
            <a:r>
              <a:rPr lang="en-GB" sz="6400" dirty="0" smtClean="0">
                <a:latin typeface="Verdana" pitchFamily="34" charset="0"/>
              </a:rPr>
              <a:t>Hostess to escort the guest &amp; show him/her the way inside, by saying “Hi! (Name of the guest), Welcome to Hops N Grains, this way please (showing towards the way inside with her open palm)”.</a:t>
            </a:r>
          </a:p>
          <a:p>
            <a:r>
              <a:rPr lang="en-GB" sz="6400" dirty="0" smtClean="0">
                <a:latin typeface="Verdana" pitchFamily="34" charset="0"/>
              </a:rPr>
              <a:t>Hostess to get the guest introduced to the Senior Captain / Captain, by saying – (Name of the guest), this is our Senior Captain / Captain (name of the Sr. / Captain). </a:t>
            </a:r>
          </a:p>
          <a:p>
            <a:pPr lvl="0"/>
            <a:endParaRPr lang="en-GB" sz="6400" dirty="0" smtClean="0">
              <a:latin typeface="Verdana" pitchFamily="34" charset="0"/>
            </a:endParaRPr>
          </a:p>
          <a:p>
            <a:pPr lvl="0"/>
            <a:endParaRPr lang="en-GB" dirty="0" smtClean="0"/>
          </a:p>
          <a:p>
            <a:pPr lvl="0"/>
            <a:endParaRPr lang="en-GB" dirty="0" smtClean="0"/>
          </a:p>
          <a:p>
            <a:pPr lvl="0"/>
            <a:endParaRPr lang="en-GB" dirty="0" smtClean="0"/>
          </a:p>
          <a:p>
            <a:pPr lvl="0"/>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t>Guests  Greeting at the entrance</a:t>
            </a:r>
            <a:br>
              <a:rPr lang="en-GB" sz="3200" b="1" dirty="0" smtClean="0"/>
            </a:br>
            <a:r>
              <a:rPr lang="en-GB" sz="2400" b="1" dirty="0" smtClean="0"/>
              <a:t>(Case 3: In case all tables are full)..contd...</a:t>
            </a:r>
            <a:endParaRPr lang="en-US" sz="2400" dirty="0"/>
          </a:p>
        </p:txBody>
      </p:sp>
      <p:sp>
        <p:nvSpPr>
          <p:cNvPr id="3" name="Content Placeholder 2"/>
          <p:cNvSpPr>
            <a:spLocks noGrp="1"/>
          </p:cNvSpPr>
          <p:nvPr>
            <p:ph idx="1"/>
          </p:nvPr>
        </p:nvSpPr>
        <p:spPr/>
        <p:txBody>
          <a:bodyPr>
            <a:normAutofit/>
          </a:bodyPr>
          <a:lstStyle/>
          <a:p>
            <a:r>
              <a:rPr lang="en-GB" sz="1800" dirty="0" smtClean="0">
                <a:latin typeface="+mj-lt"/>
              </a:rPr>
              <a:t>Hostess to bow, smiles &amp; say – “Enjoy the Hops N Grains Experience “, post which she moves back to the entrance / lobby.</a:t>
            </a:r>
          </a:p>
          <a:p>
            <a:pPr lvl="0"/>
            <a:r>
              <a:rPr lang="en-GB" sz="1800" dirty="0" smtClean="0">
                <a:latin typeface="+mj-lt"/>
              </a:rPr>
              <a:t>Sr./ Captain to show the guest towards the bar with open palm &amp; say “(Name of the Guest) feel free to order your food &amp; drinks order at the bar, when you will move to the table we will shift that”.</a:t>
            </a:r>
          </a:p>
          <a:p>
            <a:pPr lvl="0"/>
            <a:r>
              <a:rPr lang="en-GB" sz="1800" dirty="0" smtClean="0">
                <a:latin typeface="+mj-lt"/>
              </a:rPr>
              <a:t>Once a tables gets free and ready, Sr./Captain to approach the guest &amp; say – “Hi! (Name of the guest) your table is ready at the (basement / ground / first), will you like to move or are you comfortable here”.</a:t>
            </a:r>
          </a:p>
          <a:p>
            <a:pPr lvl="0"/>
            <a:r>
              <a:rPr lang="en-GB" sz="1800" dirty="0" smtClean="0">
                <a:latin typeface="+mj-lt"/>
              </a:rPr>
              <a:t>In case guest wish to move to escort them to the floor chosen.</a:t>
            </a:r>
          </a:p>
          <a:p>
            <a:pPr lvl="0"/>
            <a:r>
              <a:rPr lang="en-GB" sz="1800" dirty="0" smtClean="0">
                <a:latin typeface="+mj-lt"/>
              </a:rPr>
              <a:t>Sr. / Captain to then get the guest introduced to the Section In charge (Captain / Wait Staff), take a bow &amp; leave.</a:t>
            </a:r>
          </a:p>
          <a:p>
            <a:pPr lvl="0"/>
            <a:r>
              <a:rPr lang="en-GB" sz="1800" b="1" dirty="0" smtClean="0">
                <a:latin typeface="+mj-lt"/>
              </a:rPr>
              <a:t>Script – Reference  Case 2.1</a:t>
            </a:r>
          </a:p>
          <a:p>
            <a:endParaRPr lang="en-GB" sz="1800" dirty="0" smtClean="0">
              <a:latin typeface="+mj-lt"/>
            </a:endParaRPr>
          </a:p>
          <a:p>
            <a:pPr lvl="0"/>
            <a:endParaRPr lang="en-GB" dirty="0" smtClean="0"/>
          </a:p>
          <a:p>
            <a:pPr lvl="0"/>
            <a:endParaRPr lang="en-GB" dirty="0" smtClean="0"/>
          </a:p>
          <a:p>
            <a:pPr lvl="0"/>
            <a:endParaRPr lang="en-GB" dirty="0" smtClean="0"/>
          </a:p>
          <a:p>
            <a:pPr lvl="0"/>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normAutofit/>
          </a:bodyPr>
          <a:lstStyle/>
          <a:p>
            <a:r>
              <a:rPr lang="en-US" sz="3200" b="1" dirty="0" smtClean="0"/>
              <a:t>Order Taking</a:t>
            </a:r>
            <a:endParaRPr lang="en-US" sz="32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524000"/>
            <a:ext cx="8229600" cy="4602163"/>
          </a:xfrm>
        </p:spPr>
        <p:txBody>
          <a:bodyPr>
            <a:normAutofit/>
          </a:bodyPr>
          <a:lstStyle/>
          <a:p>
            <a:r>
              <a:rPr lang="en-GB" sz="1800" dirty="0" smtClean="0"/>
              <a:t>Greet them with a smile and offer an appropriate hospitality comment </a:t>
            </a:r>
            <a:endParaRPr lang="en-US" sz="1800" dirty="0" smtClean="0"/>
          </a:p>
          <a:p>
            <a:r>
              <a:rPr lang="en-GB" sz="1800" dirty="0" smtClean="0"/>
              <a:t>Use their name – it makes them feel important &amp; special </a:t>
            </a:r>
            <a:endParaRPr lang="en-US" sz="1800" dirty="0" smtClean="0"/>
          </a:p>
          <a:p>
            <a:r>
              <a:rPr lang="en-GB" sz="1800" dirty="0" smtClean="0"/>
              <a:t>Maintain eye contact – it shows care and interest </a:t>
            </a:r>
            <a:endParaRPr lang="en-US" sz="1800" dirty="0" smtClean="0"/>
          </a:p>
          <a:p>
            <a:r>
              <a:rPr lang="en-GB" sz="1800" dirty="0" smtClean="0"/>
              <a:t>Avoid the use of the word “No” – always offer an alternative </a:t>
            </a:r>
            <a:endParaRPr lang="en-US" sz="1800" dirty="0" smtClean="0"/>
          </a:p>
          <a:p>
            <a:r>
              <a:rPr lang="en-GB" sz="1800" dirty="0" smtClean="0"/>
              <a:t>Go the extra mile – your guests expect it </a:t>
            </a:r>
            <a:endParaRPr lang="en-US" sz="1800" dirty="0" smtClean="0"/>
          </a:p>
          <a:p>
            <a:r>
              <a:rPr lang="en-GB" sz="1800" dirty="0" smtClean="0"/>
              <a:t>Ensure a quality product and efficient service </a:t>
            </a:r>
            <a:endParaRPr lang="en-US" sz="1800" dirty="0" smtClean="0"/>
          </a:p>
          <a:p>
            <a:r>
              <a:rPr lang="en-GB" sz="1800" dirty="0" smtClean="0"/>
              <a:t>Maintain a clean and healthy environment </a:t>
            </a:r>
            <a:endParaRPr lang="en-US" sz="1800" dirty="0" smtClean="0"/>
          </a:p>
          <a:p>
            <a:r>
              <a:rPr lang="en-GB" sz="1800" dirty="0" smtClean="0"/>
              <a:t>Escort guests as much as possible otherwise provide clear directions </a:t>
            </a:r>
            <a:endParaRPr lang="en-US" sz="1800" dirty="0" smtClean="0"/>
          </a:p>
          <a:p>
            <a:r>
              <a:rPr lang="en-GB" sz="1800" dirty="0" smtClean="0"/>
              <a:t>Speak to our guests in a friendly, enthusiastic and courteous tone and manner. </a:t>
            </a:r>
            <a:endParaRPr lang="en-US" sz="1800" dirty="0" smtClean="0"/>
          </a:p>
          <a:p>
            <a:r>
              <a:rPr lang="en-GB" sz="1800" dirty="0" smtClean="0"/>
              <a:t>Take personal responsibility to get their special requests done quickly and </a:t>
            </a:r>
            <a:endParaRPr lang="en-US" sz="1800" dirty="0" smtClean="0"/>
          </a:p>
          <a:p>
            <a:pPr>
              <a:buNone/>
            </a:pPr>
            <a:r>
              <a:rPr lang="en-GB" sz="1800" dirty="0" smtClean="0"/>
              <a:t>	efficiently . </a:t>
            </a:r>
            <a:endParaRPr lang="en-US" sz="1800" dirty="0" smtClean="0"/>
          </a:p>
          <a:p>
            <a:endParaRPr lang="en-US" sz="1800" dirty="0">
              <a:latin typeface="+mj-lt"/>
            </a:endParaRPr>
          </a:p>
        </p:txBody>
      </p:sp>
      <p:sp>
        <p:nvSpPr>
          <p:cNvPr id="5" name="TextBox 4"/>
          <p:cNvSpPr txBox="1"/>
          <p:nvPr/>
        </p:nvSpPr>
        <p:spPr>
          <a:xfrm>
            <a:off x="381000" y="381000"/>
            <a:ext cx="8229600" cy="1077218"/>
          </a:xfrm>
          <a:prstGeom prst="rect">
            <a:avLst/>
          </a:prstGeom>
          <a:noFill/>
        </p:spPr>
        <p:txBody>
          <a:bodyPr wrap="square" rtlCol="0">
            <a:spAutoFit/>
          </a:bodyPr>
          <a:lstStyle/>
          <a:p>
            <a:r>
              <a:rPr lang="en-GB" sz="3200" b="1" dirty="0" smtClean="0"/>
              <a:t>The first thing that the F &amp; B Service Staff must learn is – </a:t>
            </a:r>
            <a:endParaRPr lang="en-US" sz="3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524000"/>
            <a:ext cx="8229600" cy="4602163"/>
          </a:xfrm>
        </p:spPr>
        <p:txBody>
          <a:bodyPr>
            <a:normAutofit/>
          </a:bodyPr>
          <a:lstStyle/>
          <a:p>
            <a:r>
              <a:rPr lang="en-GB" sz="1800" dirty="0" smtClean="0">
                <a:latin typeface="+mj-lt"/>
              </a:rPr>
              <a:t>Anticipate guest needs and resolve their problems tactfully </a:t>
            </a:r>
            <a:endParaRPr lang="en-US" sz="1800" dirty="0" smtClean="0">
              <a:latin typeface="+mj-lt"/>
            </a:endParaRPr>
          </a:p>
          <a:p>
            <a:r>
              <a:rPr lang="en-GB" sz="1800" dirty="0" smtClean="0">
                <a:latin typeface="+mj-lt"/>
              </a:rPr>
              <a:t>Be professional in appearance. </a:t>
            </a:r>
            <a:endParaRPr lang="en-US" sz="1800" dirty="0" smtClean="0">
              <a:latin typeface="+mj-lt"/>
            </a:endParaRPr>
          </a:p>
          <a:p>
            <a:r>
              <a:rPr lang="en-GB" sz="1800" dirty="0" smtClean="0">
                <a:latin typeface="+mj-lt"/>
              </a:rPr>
              <a:t>Keep the guest space neat and clean </a:t>
            </a:r>
            <a:endParaRPr lang="en-US" sz="1800" dirty="0" smtClean="0">
              <a:latin typeface="+mj-lt"/>
            </a:endParaRPr>
          </a:p>
          <a:p>
            <a:r>
              <a:rPr lang="en-GB" sz="1800" dirty="0" smtClean="0">
                <a:latin typeface="+mj-lt"/>
              </a:rPr>
              <a:t>Thank the guest for choosing our restaurant. </a:t>
            </a:r>
            <a:endParaRPr lang="en-US" sz="1800" dirty="0" smtClean="0">
              <a:latin typeface="+mj-lt"/>
            </a:endParaRPr>
          </a:p>
          <a:p>
            <a:r>
              <a:rPr lang="en-GB" sz="1800" dirty="0" smtClean="0">
                <a:latin typeface="+mj-lt"/>
              </a:rPr>
              <a:t>Increase your product knowledge </a:t>
            </a:r>
            <a:endParaRPr lang="en-US" sz="1800" dirty="0" smtClean="0">
              <a:latin typeface="+mj-lt"/>
            </a:endParaRPr>
          </a:p>
          <a:p>
            <a:r>
              <a:rPr lang="en-GB" sz="1800" dirty="0" smtClean="0">
                <a:latin typeface="+mj-lt"/>
              </a:rPr>
              <a:t>Always greet them with a smile </a:t>
            </a:r>
            <a:endParaRPr lang="en-US" sz="1800" dirty="0" smtClean="0">
              <a:latin typeface="+mj-lt"/>
            </a:endParaRPr>
          </a:p>
          <a:p>
            <a:r>
              <a:rPr lang="en-GB" sz="1800" dirty="0" smtClean="0">
                <a:latin typeface="+mj-lt"/>
              </a:rPr>
              <a:t>Be gentle in your approach </a:t>
            </a:r>
            <a:endParaRPr lang="en-US" sz="1800" dirty="0" smtClean="0">
              <a:latin typeface="+mj-lt"/>
            </a:endParaRPr>
          </a:p>
          <a:p>
            <a:r>
              <a:rPr lang="en-GB" sz="1800" dirty="0" smtClean="0">
                <a:latin typeface="+mj-lt"/>
              </a:rPr>
              <a:t>Always be polite and handle things with patience </a:t>
            </a:r>
            <a:endParaRPr lang="en-US" sz="1800" dirty="0" smtClean="0">
              <a:latin typeface="+mj-lt"/>
            </a:endParaRPr>
          </a:p>
          <a:p>
            <a:r>
              <a:rPr lang="en-GB" sz="1800" dirty="0" smtClean="0">
                <a:latin typeface="+mj-lt"/>
              </a:rPr>
              <a:t>Never get irritated during working hours </a:t>
            </a:r>
            <a:endParaRPr lang="en-US" sz="1800" dirty="0" smtClean="0">
              <a:latin typeface="+mj-lt"/>
            </a:endParaRPr>
          </a:p>
          <a:p>
            <a:r>
              <a:rPr lang="en-GB" sz="1800" dirty="0" smtClean="0">
                <a:latin typeface="+mj-lt"/>
              </a:rPr>
              <a:t>Be sensible and quick </a:t>
            </a:r>
            <a:endParaRPr lang="en-US" sz="1800" dirty="0">
              <a:latin typeface="+mj-lt"/>
            </a:endParaRPr>
          </a:p>
        </p:txBody>
      </p:sp>
      <p:sp>
        <p:nvSpPr>
          <p:cNvPr id="5" name="TextBox 4"/>
          <p:cNvSpPr txBox="1"/>
          <p:nvPr/>
        </p:nvSpPr>
        <p:spPr>
          <a:xfrm>
            <a:off x="381000" y="381000"/>
            <a:ext cx="8229600" cy="1077218"/>
          </a:xfrm>
          <a:prstGeom prst="rect">
            <a:avLst/>
          </a:prstGeom>
          <a:noFill/>
        </p:spPr>
        <p:txBody>
          <a:bodyPr wrap="square" rtlCol="0">
            <a:spAutoFit/>
          </a:bodyPr>
          <a:lstStyle/>
          <a:p>
            <a:r>
              <a:rPr lang="en-GB" sz="3200" b="1" dirty="0" smtClean="0"/>
              <a:t>The first thing that the F &amp; B Service Staff must learn is – (Contd...)</a:t>
            </a:r>
            <a:endParaRPr lang="en-US" sz="32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l"/>
            <a:r>
              <a:rPr lang="en-GB" sz="3600" b="1" dirty="0" smtClean="0"/>
              <a:t>Seating a Guest</a:t>
            </a:r>
            <a:endParaRPr lang="en-US" sz="3600" b="1" dirty="0"/>
          </a:p>
        </p:txBody>
      </p:sp>
      <p:sp>
        <p:nvSpPr>
          <p:cNvPr id="3" name="Content Placeholder 2"/>
          <p:cNvSpPr>
            <a:spLocks noGrp="1"/>
          </p:cNvSpPr>
          <p:nvPr>
            <p:ph sz="quarter" idx="1"/>
          </p:nvPr>
        </p:nvSpPr>
        <p:spPr>
          <a:xfrm>
            <a:off x="457200" y="1295400"/>
            <a:ext cx="8229600" cy="4830763"/>
          </a:xfrm>
        </p:spPr>
        <p:txBody>
          <a:bodyPr>
            <a:normAutofit/>
          </a:bodyPr>
          <a:lstStyle/>
          <a:p>
            <a:pPr lvl="0"/>
            <a:r>
              <a:rPr lang="en-GB" sz="1800" dirty="0" smtClean="0">
                <a:latin typeface="+mj-lt"/>
              </a:rPr>
              <a:t>Senior Captain / Captain must pull out the chair lightly from the table, and offer the guest to sit. Disabled persons should be approached first, women and then men. </a:t>
            </a:r>
            <a:endParaRPr lang="en-US" sz="1800" dirty="0" smtClean="0">
              <a:latin typeface="+mj-lt"/>
            </a:endParaRPr>
          </a:p>
          <a:p>
            <a:pPr lvl="0"/>
            <a:r>
              <a:rPr lang="en-GB" sz="1800" dirty="0" smtClean="0">
                <a:latin typeface="+mj-lt"/>
              </a:rPr>
              <a:t>Senior Captain / Captain must ensure that guests are promptly seated and that the correct number of place settings are in place. </a:t>
            </a:r>
          </a:p>
          <a:p>
            <a:pPr lvl="0"/>
            <a:r>
              <a:rPr lang="en-GB" sz="1800" dirty="0" smtClean="0">
                <a:latin typeface="+mj-lt"/>
              </a:rPr>
              <a:t>Senior Captain / Captain should then introduce the guest with the Captain saying “(Name of the guest),  (name of the Captain / Wait Staff) is our Captain / Head Waiter and he will be taking care of your table today. I will be around, do call me if any assistance if required. Have a great afternoon / evening at Hops N Grains, make it a point that you surely try out our complimentary platter of our House Beers.”</a:t>
            </a:r>
          </a:p>
          <a:p>
            <a:r>
              <a:rPr lang="en-GB" sz="1800" dirty="0" smtClean="0"/>
              <a:t>Senior Captain bow along with a smile saying: “(Name of the guest), enjoy your Hops N Grains experience” &amp; leave.</a:t>
            </a:r>
            <a:endParaRPr lang="en-US" sz="1800" dirty="0" smtClean="0"/>
          </a:p>
          <a:p>
            <a:r>
              <a:rPr lang="en-US" sz="1800" b="1" dirty="0" smtClean="0">
                <a:latin typeface="+mj-lt"/>
              </a:rPr>
              <a:t>Script – Reference - Case 3.1, 3.2 &amp; 3.3</a:t>
            </a:r>
          </a:p>
          <a:p>
            <a:endParaRPr lang="en-US" sz="1800" dirty="0">
              <a:latin typeface="+mj-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pPr algn="l"/>
            <a:r>
              <a:rPr lang="en-GB" sz="3600" b="1" dirty="0" smtClean="0"/>
              <a:t>Presenting Food &amp; Beverage Menu</a:t>
            </a:r>
            <a:endParaRPr lang="en-US" sz="3600" dirty="0"/>
          </a:p>
        </p:txBody>
      </p:sp>
      <p:sp>
        <p:nvSpPr>
          <p:cNvPr id="3" name="Content Placeholder 2"/>
          <p:cNvSpPr>
            <a:spLocks noGrp="1"/>
          </p:cNvSpPr>
          <p:nvPr>
            <p:ph sz="quarter" idx="1"/>
          </p:nvPr>
        </p:nvSpPr>
        <p:spPr>
          <a:xfrm>
            <a:off x="457200" y="990600"/>
            <a:ext cx="8229600" cy="5135563"/>
          </a:xfrm>
        </p:spPr>
        <p:txBody>
          <a:bodyPr>
            <a:noAutofit/>
          </a:bodyPr>
          <a:lstStyle/>
          <a:p>
            <a:pPr lvl="0"/>
            <a:r>
              <a:rPr lang="en-GB" sz="1600" dirty="0" smtClean="0">
                <a:latin typeface="+mj-lt"/>
              </a:rPr>
              <a:t>Captain / Wait Staff must present (opening the first page of both the menus </a:t>
            </a:r>
            <a:r>
              <a:rPr lang="en-GB" sz="1600" dirty="0" smtClean="0"/>
              <a:t>holding it by the top</a:t>
            </a:r>
            <a:r>
              <a:rPr lang="en-GB" sz="1600" dirty="0" smtClean="0">
                <a:latin typeface="+mj-lt"/>
              </a:rPr>
              <a:t>) the Food and Beverage Menu (always to the lady first) from the right hand side of the guest, maintaining eye contact, saying ~ </a:t>
            </a:r>
            <a:r>
              <a:rPr lang="en-GB" sz="1600" dirty="0" smtClean="0"/>
              <a:t>“Please allow me to present you our (name of theme menu/menu of the day) (name of guest)”. </a:t>
            </a:r>
            <a:endParaRPr lang="en-GB" sz="1600" dirty="0" smtClean="0">
              <a:latin typeface="+mj-lt"/>
            </a:endParaRPr>
          </a:p>
          <a:p>
            <a:pPr lvl="0"/>
            <a:r>
              <a:rPr lang="en-GB" sz="1600" dirty="0" smtClean="0">
                <a:latin typeface="+mj-lt"/>
              </a:rPr>
              <a:t>Captain / Wait Staff must introduce the theme / promotion (if any) of the evening/day by saying:  “(Name of the guest) we have a Martini Festival going today, you should surely try one of the Martini on the card today” showing them towards the Tent Card placed on their table.</a:t>
            </a:r>
            <a:endParaRPr lang="en-GB" sz="1600" b="1" dirty="0" smtClean="0">
              <a:latin typeface="+mj-lt"/>
            </a:endParaRPr>
          </a:p>
          <a:p>
            <a:r>
              <a:rPr lang="en-GB" sz="1600" dirty="0" smtClean="0">
                <a:latin typeface="+mj-lt"/>
              </a:rPr>
              <a:t>In case of unavailability of specific items, do inform by saying: “ (Name of guest), I beg to inform that, we do not have (name of item) today,  kindly ignore this while choosing your order”. </a:t>
            </a:r>
            <a:endParaRPr lang="en-US" sz="1600" dirty="0" smtClean="0">
              <a:latin typeface="+mj-lt"/>
            </a:endParaRPr>
          </a:p>
          <a:p>
            <a:pPr lvl="0"/>
            <a:r>
              <a:rPr lang="en-GB" sz="1600" dirty="0" smtClean="0">
                <a:latin typeface="+mj-lt"/>
              </a:rPr>
              <a:t>Captain / Wait Staff  should introduce  the food (specialty) of the day (as applicable). </a:t>
            </a:r>
          </a:p>
          <a:p>
            <a:pPr lvl="0"/>
            <a:r>
              <a:rPr lang="en-GB" sz="1600" dirty="0" smtClean="0"/>
              <a:t>Captain / Wait Staff  must retire from guests table for a few moments (3-5) minutes, allowing guests to study the menu, by saying “I will soon be back in 5 minutes with our tasting portions of Hefeweizen, Pale Lager, Strong Dunkel &amp; Oktoberfest for all of you, meanwhile you can look at the menu, (name of guest)”.</a:t>
            </a:r>
          </a:p>
          <a:p>
            <a:r>
              <a:rPr lang="en-GB" sz="1600" dirty="0" smtClean="0"/>
              <a:t>Captain / Wait Staff should return to the guests table with a smile and pleasant eye contact and serve them the tasting potions of the beer, announcing the names of each saying “ May I serve you the tasting portion of Hefeweizen, Pale Lager, Strong Dunkel &amp; Oktoberfest, our House Beers. I will be back in 2-3 minutes, hope you will be ready to give your order.”</a:t>
            </a:r>
          </a:p>
          <a:p>
            <a:pPr lvl="0"/>
            <a:endParaRPr lang="en-US" sz="1600" dirty="0" smtClean="0">
              <a:latin typeface="+mj-lt"/>
            </a:endParaRPr>
          </a:p>
          <a:p>
            <a:endParaRPr lang="en-US" sz="1600" dirty="0">
              <a:latin typeface="+mj-l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62000"/>
            <a:ext cx="8229600" cy="5105401"/>
          </a:xfrm>
        </p:spPr>
        <p:txBody>
          <a:bodyPr>
            <a:noAutofit/>
          </a:bodyPr>
          <a:lstStyle/>
          <a:p>
            <a:pPr lvl="0"/>
            <a:r>
              <a:rPr lang="en-GB" sz="1600" dirty="0" smtClean="0">
                <a:latin typeface="+mj-lt"/>
              </a:rPr>
              <a:t>Captain / Wait Staff to approach the table after 2-3 minute and say  “(Name of guest), hope you liked our house beers, </a:t>
            </a:r>
            <a:r>
              <a:rPr lang="en-GB" sz="1600" dirty="0" smtClean="0"/>
              <a:t>do you wish to have some explanations about our beers or would you like some recommendations in choosing one?”</a:t>
            </a:r>
            <a:endParaRPr lang="en-GB" sz="1600" dirty="0" smtClean="0">
              <a:latin typeface="+mj-lt"/>
            </a:endParaRPr>
          </a:p>
          <a:p>
            <a:pPr lvl="0"/>
            <a:r>
              <a:rPr lang="en-GB" sz="1600" dirty="0" smtClean="0"/>
              <a:t>The Captain / Wait Staff must describe the beer styles, it’s aromas &amp; characteristics &amp; help the guests in choosing one they wish to drink.</a:t>
            </a:r>
          </a:p>
          <a:p>
            <a:pPr lvl="0"/>
            <a:r>
              <a:rPr lang="en-GB" sz="1600" dirty="0" smtClean="0">
                <a:latin typeface="+mj-lt"/>
              </a:rPr>
              <a:t>In case the order is ready, The Captain / Wait Staff has to stand on the right hand side of the guest, women first, while smiling and maintaining eye contact and should take the order. </a:t>
            </a:r>
            <a:endParaRPr lang="en-US" sz="1600" dirty="0" smtClean="0">
              <a:latin typeface="+mj-lt"/>
            </a:endParaRPr>
          </a:p>
          <a:p>
            <a:pPr lvl="0"/>
            <a:r>
              <a:rPr lang="en-GB" sz="1600" dirty="0" smtClean="0">
                <a:latin typeface="+mj-lt"/>
              </a:rPr>
              <a:t>Captain / Wait Staff  has to highlight verbally at least one menu item as a house special or seasonal specialty, by saying: “May I recommend the specialty of the day (name of dish)?”.</a:t>
            </a:r>
          </a:p>
          <a:p>
            <a:pPr lvl="0"/>
            <a:r>
              <a:rPr lang="en-GB" sz="1600" dirty="0" smtClean="0">
                <a:latin typeface="+mj-lt"/>
              </a:rPr>
              <a:t>Captain / Wait Staff to ask for permission from the guests in case they wish to order a cocktail, saying “ (Name of the guest) may I call, (name of the bartender), </a:t>
            </a:r>
            <a:r>
              <a:rPr lang="en-GB" sz="1600" i="1" dirty="0" smtClean="0">
                <a:latin typeface="+mj-lt"/>
              </a:rPr>
              <a:t>he is our Bartender and I am sure he will be able to recommend you the cocktail you should try today*</a:t>
            </a:r>
            <a:r>
              <a:rPr lang="en-GB" sz="1600" dirty="0" smtClean="0">
                <a:latin typeface="+mj-lt"/>
              </a:rPr>
              <a:t>.”</a:t>
            </a:r>
            <a:endParaRPr lang="en-US" sz="1600" dirty="0" smtClean="0">
              <a:latin typeface="+mj-lt"/>
            </a:endParaRPr>
          </a:p>
          <a:p>
            <a:pPr lvl="0"/>
            <a:r>
              <a:rPr lang="en-GB" sz="1600" dirty="0" smtClean="0">
                <a:latin typeface="+mj-lt"/>
              </a:rPr>
              <a:t>Captain / Wait Staff  writes down guest orders on docket, numbering each person’s order, and highlighting any special requests.  </a:t>
            </a:r>
            <a:endParaRPr lang="en-US" sz="1600" dirty="0" smtClean="0">
              <a:latin typeface="+mj-lt"/>
            </a:endParaRPr>
          </a:p>
          <a:p>
            <a:pPr lvl="0"/>
            <a:r>
              <a:rPr lang="en-GB" sz="1600" dirty="0" smtClean="0">
                <a:latin typeface="+mj-lt"/>
              </a:rPr>
              <a:t>Captain / Wait Staff  repeats orders and collects menus from the right hand side, women first by saying: “May I repeat your order, please (Name of guest)? </a:t>
            </a:r>
            <a:endParaRPr lang="en-US" sz="1600" dirty="0" smtClean="0">
              <a:latin typeface="+mj-lt"/>
            </a:endParaRPr>
          </a:p>
          <a:p>
            <a:r>
              <a:rPr lang="en-US" sz="1600" dirty="0" smtClean="0">
                <a:latin typeface="+mj-lt"/>
              </a:rPr>
              <a:t>Captain / Waiter should inform the guests the timeliness for serving their order by saying “(name of the guest) I will be serving your round of drinks in 10 minutes and the food, starting with the starter in 15 minutes”.</a:t>
            </a:r>
          </a:p>
          <a:p>
            <a:r>
              <a:rPr lang="en-US" sz="1600" dirty="0" smtClean="0">
                <a:latin typeface="+mj-lt"/>
              </a:rPr>
              <a:t>Smile and leave the table.</a:t>
            </a:r>
          </a:p>
          <a:p>
            <a:r>
              <a:rPr lang="en-US" sz="1600" b="1" dirty="0" smtClean="0">
                <a:latin typeface="+mj-lt"/>
              </a:rPr>
              <a:t>Script – Reference 4.</a:t>
            </a:r>
          </a:p>
          <a:p>
            <a:pPr>
              <a:buNone/>
            </a:pPr>
            <a:r>
              <a:rPr lang="en-US" sz="1600" b="1" dirty="0" smtClean="0">
                <a:latin typeface="+mj-lt"/>
              </a:rPr>
              <a:t>*Only to be practiced on weekdays / non busy operational hours</a:t>
            </a:r>
            <a:endParaRPr lang="en-US" sz="1600" b="1" dirty="0">
              <a:latin typeface="+mj-lt"/>
            </a:endParaRPr>
          </a:p>
        </p:txBody>
      </p:sp>
      <p:sp>
        <p:nvSpPr>
          <p:cNvPr id="4" name="TextBox 3"/>
          <p:cNvSpPr txBox="1"/>
          <p:nvPr/>
        </p:nvSpPr>
        <p:spPr>
          <a:xfrm>
            <a:off x="609600" y="228600"/>
            <a:ext cx="8001000" cy="584775"/>
          </a:xfrm>
          <a:prstGeom prst="rect">
            <a:avLst/>
          </a:prstGeom>
          <a:noFill/>
        </p:spPr>
        <p:txBody>
          <a:bodyPr wrap="square" rtlCol="0">
            <a:spAutoFit/>
          </a:bodyPr>
          <a:lstStyle/>
          <a:p>
            <a:r>
              <a:rPr lang="en-GB" sz="3200" b="1" dirty="0" smtClean="0"/>
              <a:t>Presenting Food &amp; Beverage Menu (Contd..)</a:t>
            </a:r>
            <a:endParaRPr lang="en-US" sz="3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Guest Lingo</a:t>
            </a:r>
            <a:br>
              <a:rPr lang="en-US" sz="3600" b="1" dirty="0" smtClean="0"/>
            </a:br>
            <a:r>
              <a:rPr lang="en-US" sz="3600" b="1" dirty="0" smtClean="0"/>
              <a:t>Phrases &amp; scenarios</a:t>
            </a:r>
            <a:endParaRPr lang="en-US" sz="3600" b="1"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Recommended phrases for confirmation of order while order is being</a:t>
            </a:r>
          </a:p>
          <a:p>
            <a:pPr>
              <a:buNone/>
            </a:pPr>
            <a:r>
              <a:rPr lang="en-US" b="1" dirty="0" smtClean="0"/>
              <a:t>Taken</a:t>
            </a:r>
            <a:endParaRPr lang="en-US" b="1" u="sng" dirty="0" smtClean="0"/>
          </a:p>
          <a:p>
            <a:pPr lvl="0"/>
            <a:r>
              <a:rPr lang="en-US" dirty="0" smtClean="0"/>
              <a:t>“Yes!”</a:t>
            </a:r>
          </a:p>
          <a:p>
            <a:pPr lvl="0"/>
            <a:r>
              <a:rPr lang="en-US" dirty="0" smtClean="0"/>
              <a:t>“That is an excellent choice!”</a:t>
            </a:r>
          </a:p>
          <a:p>
            <a:pPr lvl="0"/>
            <a:r>
              <a:rPr lang="en-US" dirty="0" smtClean="0"/>
              <a:t>“You would like the (Name of item) for (Course of meal)!”</a:t>
            </a:r>
          </a:p>
          <a:p>
            <a:pPr>
              <a:buNone/>
            </a:pPr>
            <a:r>
              <a:rPr lang="en-US" dirty="0" smtClean="0"/>
              <a:t> </a:t>
            </a:r>
          </a:p>
          <a:p>
            <a:pPr>
              <a:buNone/>
            </a:pPr>
            <a:r>
              <a:rPr lang="en-US" b="1" dirty="0" smtClean="0"/>
              <a:t>Recommended phrases for up selling</a:t>
            </a:r>
            <a:endParaRPr lang="en-US" dirty="0" smtClean="0"/>
          </a:p>
          <a:p>
            <a:pPr lvl="0"/>
            <a:r>
              <a:rPr lang="en-US" dirty="0" smtClean="0"/>
              <a:t>“May I recommend the (Specific appetizer) to start!”</a:t>
            </a:r>
          </a:p>
          <a:p>
            <a:pPr lvl="0"/>
            <a:r>
              <a:rPr lang="en-US" dirty="0" smtClean="0"/>
              <a:t>“The Chef prepares an excellent (Specific item)! Would you like to try it?”</a:t>
            </a:r>
          </a:p>
          <a:p>
            <a:pPr lvl="0"/>
            <a:r>
              <a:rPr lang="en-US" dirty="0" smtClean="0"/>
              <a:t>“The (Name of item) is very popular! Would you like to try one?”</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normAutofit/>
          </a:bodyPr>
          <a:lstStyle/>
          <a:p>
            <a:r>
              <a:rPr lang="en-US" sz="3600" b="1" dirty="0" smtClean="0"/>
              <a:t>Service</a:t>
            </a:r>
            <a:endParaRPr lang="en-US" sz="3600" b="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t>Beer Service</a:t>
            </a:r>
            <a:endParaRPr lang="en-US" sz="3200" b="1" dirty="0"/>
          </a:p>
        </p:txBody>
      </p:sp>
      <p:sp>
        <p:nvSpPr>
          <p:cNvPr id="3" name="Content Placeholder 2"/>
          <p:cNvSpPr>
            <a:spLocks noGrp="1"/>
          </p:cNvSpPr>
          <p:nvPr>
            <p:ph idx="1"/>
          </p:nvPr>
        </p:nvSpPr>
        <p:spPr/>
        <p:txBody>
          <a:bodyPr>
            <a:normAutofit fontScale="92500" lnSpcReduction="20000"/>
          </a:bodyPr>
          <a:lstStyle/>
          <a:p>
            <a:r>
              <a:rPr lang="en-US" sz="2400" dirty="0" smtClean="0"/>
              <a:t>Runner pick’s up the Beer (s) from the Bar Pick Up section along with the copy of the BOT (Bar Order Ticket) &amp; places it at the side station.</a:t>
            </a:r>
          </a:p>
          <a:p>
            <a:r>
              <a:rPr lang="en-US" sz="2400" dirty="0" smtClean="0"/>
              <a:t>Runner informs the section In charge / Order taker (Captain / Wait Staff), takes approval on the complete order pick up &amp; leave.</a:t>
            </a:r>
          </a:p>
          <a:p>
            <a:r>
              <a:rPr lang="en-US" sz="2400" dirty="0" smtClean="0"/>
              <a:t>Captain / Wait Staff checks the order and sets (as per service cycle) the service tray along with coasters.</a:t>
            </a:r>
          </a:p>
          <a:p>
            <a:r>
              <a:rPr lang="en-US" sz="2400" dirty="0" smtClean="0"/>
              <a:t>Captain / Wait Staff carries the drink from the side station &amp; approaches the guests table with a smile and maintaining eye contact.</a:t>
            </a:r>
          </a:p>
          <a:p>
            <a:r>
              <a:rPr lang="en-US" sz="2400" dirty="0" smtClean="0"/>
              <a:t>Captain / Wait Staff places the coaster, cocktail napkin &amp; serves the beer from the right hand side of the guest ensuring ladies first by saying “(Name of the guest), here is your </a:t>
            </a:r>
            <a:r>
              <a:rPr lang="en-GB" sz="2400" dirty="0" smtClean="0"/>
              <a:t>Oktoberfest</a:t>
            </a:r>
            <a:r>
              <a:rPr lang="en-US" sz="2400" dirty="0" smtClean="0"/>
              <a:t>)”.</a:t>
            </a:r>
          </a:p>
          <a:p>
            <a:r>
              <a:rPr lang="en-US" sz="2400" dirty="0" smtClean="0"/>
              <a:t>Captain / Wait Staff should says “Cheers! Enjoy your drink”, bow and leave the table.</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t>Spirits Service</a:t>
            </a:r>
            <a:endParaRPr lang="en-US" sz="3200" b="1" dirty="0"/>
          </a:p>
        </p:txBody>
      </p:sp>
      <p:sp>
        <p:nvSpPr>
          <p:cNvPr id="3" name="Content Placeholder 2"/>
          <p:cNvSpPr>
            <a:spLocks noGrp="1"/>
          </p:cNvSpPr>
          <p:nvPr>
            <p:ph idx="1"/>
          </p:nvPr>
        </p:nvSpPr>
        <p:spPr/>
        <p:txBody>
          <a:bodyPr>
            <a:normAutofit fontScale="70000" lnSpcReduction="20000"/>
          </a:bodyPr>
          <a:lstStyle/>
          <a:p>
            <a:r>
              <a:rPr lang="en-US" sz="2800" dirty="0" smtClean="0"/>
              <a:t>Runner pick’s up the Straight Drink (s) for the bar pick up section along with the copy of the BOT (Bar Order Ticket) and places it at the side station.</a:t>
            </a:r>
          </a:p>
          <a:p>
            <a:r>
              <a:rPr lang="en-US" sz="2800" dirty="0" smtClean="0"/>
              <a:t>Runner informs the section In charge / Order taker (Captain / Wait Staff), takes approval on the complete order pick up &amp; leave.</a:t>
            </a:r>
          </a:p>
          <a:p>
            <a:r>
              <a:rPr lang="en-US" sz="2800" dirty="0" smtClean="0"/>
              <a:t>Captain / Wait Staff checks the order and sets (as per service cycle) the service tray along with coasters.</a:t>
            </a:r>
          </a:p>
          <a:p>
            <a:r>
              <a:rPr lang="en-US" sz="2800" dirty="0" smtClean="0"/>
              <a:t>Captain / Wait Staff approaches the guests table with a smile and maintaining eye contact.</a:t>
            </a:r>
          </a:p>
          <a:p>
            <a:r>
              <a:rPr lang="en-US" sz="2800" dirty="0" smtClean="0"/>
              <a:t>Captain / Wait Staff places the coaster &amp; serves the sprits (pre mixed / separate mixers to be asked while taking the order) from the right hand side of the guest ensuring ladies first by saying “(Name of the guest), here is your small Bacardi &amp; Coke / Large Jim Beam and soda separate)”.</a:t>
            </a:r>
          </a:p>
          <a:p>
            <a:r>
              <a:rPr lang="en-US" sz="2800" dirty="0" smtClean="0"/>
              <a:t>Captain / Wait Staff should says “Cheers! Enjoy your drink”, bow and leave the table.</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5801" y="1295404"/>
          <a:ext cx="7391399" cy="4771239"/>
        </p:xfrm>
        <a:graphic>
          <a:graphicData uri="http://schemas.openxmlformats.org/drawingml/2006/table">
            <a:tbl>
              <a:tblPr/>
              <a:tblGrid>
                <a:gridCol w="840728"/>
                <a:gridCol w="1085940"/>
                <a:gridCol w="1191031"/>
                <a:gridCol w="1191031"/>
                <a:gridCol w="3082669"/>
              </a:tblGrid>
              <a:tr h="373157">
                <a:tc>
                  <a:txBody>
                    <a:bodyPr/>
                    <a:lstStyle/>
                    <a:p>
                      <a:pPr algn="ctr" fontAlgn="b"/>
                      <a:r>
                        <a:rPr lang="en-US" sz="1400" b="1" i="0" u="none" strike="noStrike" dirty="0" smtClean="0">
                          <a:solidFill>
                            <a:srgbClr val="000000"/>
                          </a:solidFill>
                          <a:latin typeface="+mj-lt"/>
                        </a:rPr>
                        <a:t>Sl No</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Item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Glass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Coaster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smtClean="0">
                          <a:solidFill>
                            <a:srgbClr val="000000"/>
                          </a:solidFill>
                          <a:latin typeface="+mj-lt"/>
                        </a:rPr>
                        <a:t>Mise-en-place</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Whiskey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Rocks/Collins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smtClean="0">
                          <a:solidFill>
                            <a:srgbClr val="000000"/>
                          </a:solidFill>
                          <a:latin typeface="+mj-lt"/>
                        </a:rPr>
                        <a:t>Ice in a ice box, soda / water/mixer </a:t>
                      </a:r>
                      <a:r>
                        <a:rPr lang="en-US" sz="1400" b="1" i="0" u="none" strike="noStrike" dirty="0">
                          <a:solidFill>
                            <a:srgbClr val="000000"/>
                          </a:solidFill>
                          <a:latin typeface="+mj-lt"/>
                        </a:rPr>
                        <a:t>in a </a:t>
                      </a:r>
                      <a:r>
                        <a:rPr lang="en-US" sz="1400" b="1" i="0" u="none" strike="noStrike" dirty="0" smtClean="0">
                          <a:solidFill>
                            <a:srgbClr val="000000"/>
                          </a:solidFill>
                          <a:latin typeface="+mj-lt"/>
                        </a:rPr>
                        <a:t>decanter</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Vodka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Collins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smtClean="0">
                          <a:solidFill>
                            <a:srgbClr val="000000"/>
                          </a:solidFill>
                          <a:latin typeface="+mj-lt"/>
                        </a:rPr>
                        <a:t>Ice in a ice box, mixer </a:t>
                      </a:r>
                      <a:r>
                        <a:rPr lang="en-US" sz="1400" b="1" i="0" u="none" strike="noStrike" dirty="0">
                          <a:solidFill>
                            <a:srgbClr val="000000"/>
                          </a:solidFill>
                          <a:latin typeface="+mj-lt"/>
                        </a:rPr>
                        <a:t>in a </a:t>
                      </a:r>
                      <a:r>
                        <a:rPr lang="en-US" sz="1400" b="1" i="0" u="none" strike="noStrike" dirty="0" smtClean="0">
                          <a:solidFill>
                            <a:srgbClr val="000000"/>
                          </a:solidFill>
                          <a:latin typeface="+mj-lt"/>
                        </a:rPr>
                        <a:t>decanter</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Brandy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Snifter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a:solidFill>
                            <a:srgbClr val="000000"/>
                          </a:solidFill>
                          <a:latin typeface="+mj-lt"/>
                        </a:rPr>
                        <a:t>hot water if </a:t>
                      </a:r>
                      <a:r>
                        <a:rPr lang="en-US" sz="1400" b="1" i="0" u="none" strike="noStrike" dirty="0" smtClean="0">
                          <a:solidFill>
                            <a:srgbClr val="000000"/>
                          </a:solidFill>
                          <a:latin typeface="+mj-lt"/>
                        </a:rPr>
                        <a:t>requested, in a decanter</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Rum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Collins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smtClean="0">
                          <a:solidFill>
                            <a:srgbClr val="000000"/>
                          </a:solidFill>
                          <a:latin typeface="+mj-lt"/>
                        </a:rPr>
                        <a:t>Ice in a ice box, mixer </a:t>
                      </a:r>
                      <a:r>
                        <a:rPr lang="en-US" sz="1400" b="1" i="0" u="none" strike="noStrike" dirty="0">
                          <a:solidFill>
                            <a:srgbClr val="000000"/>
                          </a:solidFill>
                          <a:latin typeface="+mj-lt"/>
                        </a:rPr>
                        <a:t>in a </a:t>
                      </a:r>
                      <a:r>
                        <a:rPr lang="en-US" sz="1400" b="1" i="0" u="none" strike="noStrike" dirty="0" smtClean="0">
                          <a:solidFill>
                            <a:srgbClr val="000000"/>
                          </a:solidFill>
                          <a:latin typeface="+mj-lt"/>
                        </a:rPr>
                        <a:t>decanter</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Tequila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smtClean="0">
                          <a:solidFill>
                            <a:srgbClr val="000000"/>
                          </a:solidFill>
                          <a:latin typeface="+mj-lt"/>
                        </a:rPr>
                        <a:t>Shot</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a:solidFill>
                            <a:srgbClr val="000000"/>
                          </a:solidFill>
                          <a:latin typeface="+mj-lt"/>
                        </a:rPr>
                        <a:t>S</a:t>
                      </a:r>
                      <a:r>
                        <a:rPr lang="en-US" sz="1400" b="1" i="0" u="none" strike="noStrike" dirty="0" smtClean="0">
                          <a:solidFill>
                            <a:srgbClr val="000000"/>
                          </a:solidFill>
                          <a:latin typeface="+mj-lt"/>
                        </a:rPr>
                        <a:t>alt </a:t>
                      </a:r>
                      <a:r>
                        <a:rPr lang="en-US" sz="1400" b="1" i="0" u="none" strike="noStrike" dirty="0">
                          <a:solidFill>
                            <a:srgbClr val="000000"/>
                          </a:solidFill>
                          <a:latin typeface="+mj-lt"/>
                        </a:rPr>
                        <a:t>&amp; lime </a:t>
                      </a:r>
                      <a:r>
                        <a:rPr lang="en-US" sz="1400" b="1" i="0" u="none" strike="noStrike" dirty="0" smtClean="0">
                          <a:solidFill>
                            <a:srgbClr val="000000"/>
                          </a:solidFill>
                          <a:latin typeface="+mj-lt"/>
                        </a:rPr>
                        <a:t>wedge in a quarter</a:t>
                      </a:r>
                      <a:r>
                        <a:rPr lang="en-US" sz="1400" b="1" i="0" u="none" strike="noStrike" baseline="0" dirty="0" smtClean="0">
                          <a:solidFill>
                            <a:srgbClr val="000000"/>
                          </a:solidFill>
                          <a:latin typeface="+mj-lt"/>
                        </a:rPr>
                        <a:t> plate </a:t>
                      </a:r>
                      <a:r>
                        <a:rPr lang="en-US" sz="1400" b="1" i="0" u="none" strike="noStrike" dirty="0" smtClean="0">
                          <a:solidFill>
                            <a:srgbClr val="000000"/>
                          </a:solidFill>
                          <a:latin typeface="+mj-lt"/>
                        </a:rPr>
                        <a:t>/ </a:t>
                      </a:r>
                      <a:r>
                        <a:rPr lang="en-US" sz="1400" b="1" i="0" u="none" strike="noStrike" dirty="0">
                          <a:solidFill>
                            <a:srgbClr val="000000"/>
                          </a:solidFill>
                          <a:latin typeface="+mj-lt"/>
                        </a:rPr>
                        <a:t>mixer in a </a:t>
                      </a:r>
                      <a:r>
                        <a:rPr lang="en-US" sz="1400" b="1" i="0" u="none" strike="noStrike" dirty="0" smtClean="0">
                          <a:solidFill>
                            <a:srgbClr val="000000"/>
                          </a:solidFill>
                          <a:latin typeface="+mj-lt"/>
                        </a:rPr>
                        <a:t>decanter</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Gin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Collins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smtClean="0">
                          <a:solidFill>
                            <a:srgbClr val="000000"/>
                          </a:solidFill>
                          <a:latin typeface="+mj-lt"/>
                        </a:rPr>
                        <a:t>Ice in a ice box, tonic / mixer </a:t>
                      </a:r>
                      <a:r>
                        <a:rPr lang="en-US" sz="1400" b="1" i="0" u="none" strike="noStrike" dirty="0">
                          <a:solidFill>
                            <a:srgbClr val="000000"/>
                          </a:solidFill>
                          <a:latin typeface="+mj-lt"/>
                        </a:rPr>
                        <a:t>in </a:t>
                      </a:r>
                      <a:r>
                        <a:rPr lang="en-US" sz="1400" b="1" i="0" u="none" strike="noStrike" dirty="0" smtClean="0">
                          <a:solidFill>
                            <a:srgbClr val="000000"/>
                          </a:solidFill>
                          <a:latin typeface="+mj-lt"/>
                        </a:rPr>
                        <a:t>decanter</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smtClean="0">
                          <a:solidFill>
                            <a:srgbClr val="000000"/>
                          </a:solidFill>
                          <a:latin typeface="+mj-lt"/>
                        </a:rPr>
                        <a:t>Liqueurs</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smtClean="0">
                          <a:solidFill>
                            <a:srgbClr val="000000"/>
                          </a:solidFill>
                          <a:latin typeface="+mj-lt"/>
                        </a:rPr>
                        <a:t>liqueur </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a:solidFill>
                            <a:srgbClr val="000000"/>
                          </a:solidFill>
                          <a:latin typeface="+mj-lt"/>
                        </a:rPr>
                        <a:t>C</a:t>
                      </a:r>
                      <a:r>
                        <a:rPr lang="en-US" sz="1400" b="1" i="0" u="none" strike="noStrike" dirty="0" smtClean="0">
                          <a:solidFill>
                            <a:srgbClr val="000000"/>
                          </a:solidFill>
                          <a:latin typeface="+mj-lt"/>
                        </a:rPr>
                        <a:t>rushed ice in</a:t>
                      </a:r>
                      <a:r>
                        <a:rPr lang="en-US" sz="1400" b="1" i="0" u="none" strike="noStrike" baseline="0" dirty="0" smtClean="0">
                          <a:solidFill>
                            <a:srgbClr val="000000"/>
                          </a:solidFill>
                          <a:latin typeface="+mj-lt"/>
                        </a:rPr>
                        <a:t> a ice box</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White wine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White wine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a:solidFill>
                            <a:srgbClr val="000000"/>
                          </a:solidFill>
                          <a:latin typeface="+mj-lt"/>
                        </a:rPr>
                        <a:t>W</a:t>
                      </a:r>
                      <a:r>
                        <a:rPr lang="en-US" sz="1400" b="1" i="0" u="none" strike="noStrike" dirty="0" smtClean="0">
                          <a:solidFill>
                            <a:srgbClr val="000000"/>
                          </a:solidFill>
                          <a:latin typeface="+mj-lt"/>
                        </a:rPr>
                        <a:t>ine </a:t>
                      </a:r>
                      <a:r>
                        <a:rPr lang="en-US" sz="1400" b="1" i="0" u="none" strike="noStrike" dirty="0">
                          <a:solidFill>
                            <a:srgbClr val="000000"/>
                          </a:solidFill>
                          <a:latin typeface="+mj-lt"/>
                        </a:rPr>
                        <a:t>bucket for chilling.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Red wine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Red wine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a:solidFill>
                            <a:srgbClr val="000000"/>
                          </a:solidFill>
                          <a:latin typeface="+mj-lt"/>
                        </a:rPr>
                        <a:t> </a:t>
                      </a:r>
                      <a:r>
                        <a:rPr lang="en-US" sz="1400" b="1" i="0" u="none" strike="noStrike" dirty="0" smtClean="0">
                          <a:solidFill>
                            <a:srgbClr val="000000"/>
                          </a:solidFill>
                          <a:latin typeface="+mj-lt"/>
                        </a:rPr>
                        <a:t>Wine bucket for chilling (if asked</a:t>
                      </a:r>
                      <a:r>
                        <a:rPr lang="en-US" sz="1400" b="1" i="0" u="none" strike="noStrike" baseline="0" dirty="0" smtClean="0">
                          <a:solidFill>
                            <a:srgbClr val="000000"/>
                          </a:solidFill>
                          <a:latin typeface="+mj-lt"/>
                        </a:rPr>
                        <a:t> for)</a:t>
                      </a:r>
                      <a:endParaRPr lang="en-US" sz="1400" b="1" i="0" u="none" strike="noStrike" dirty="0">
                        <a:solidFill>
                          <a:srgbClr val="000000"/>
                        </a:solidFill>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Champagne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Flute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a:solidFill>
                            <a:srgbClr val="000000"/>
                          </a:solidFill>
                          <a:latin typeface="+mj-lt"/>
                        </a:rPr>
                        <a:t>W</a:t>
                      </a:r>
                      <a:r>
                        <a:rPr lang="en-US" sz="1400" b="1" i="0" u="none" strike="noStrike" dirty="0" smtClean="0">
                          <a:solidFill>
                            <a:srgbClr val="000000"/>
                          </a:solidFill>
                          <a:latin typeface="+mj-lt"/>
                        </a:rPr>
                        <a:t>ine </a:t>
                      </a:r>
                      <a:r>
                        <a:rPr lang="en-US" sz="1400" b="1" i="0" u="none" strike="noStrike" dirty="0">
                          <a:solidFill>
                            <a:srgbClr val="000000"/>
                          </a:solidFill>
                          <a:latin typeface="+mj-lt"/>
                        </a:rPr>
                        <a:t>bucket for chilling.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Aperitifs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smtClean="0">
                          <a:solidFill>
                            <a:srgbClr val="000000"/>
                          </a:solidFill>
                          <a:latin typeface="+mj-lt"/>
                        </a:rPr>
                        <a:t>Aperitif </a:t>
                      </a:r>
                      <a:r>
                        <a:rPr lang="en-US" sz="1400" b="1" i="0" u="none" strike="noStrike" dirty="0">
                          <a:solidFill>
                            <a:srgbClr val="000000"/>
                          </a:solidFill>
                          <a:latin typeface="+mj-lt"/>
                        </a:rPr>
                        <a:t>glass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a:solidFill>
                            <a:srgbClr val="000000"/>
                          </a:solidFill>
                          <a:latin typeface="+mj-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40332">
                <a:tc>
                  <a:txBody>
                    <a:bodyPr/>
                    <a:lstStyle/>
                    <a:p>
                      <a:pPr algn="ctr" fontAlgn="b"/>
                      <a:r>
                        <a:rPr lang="en-US" sz="1400" b="1" i="0" u="none" strike="noStrike" dirty="0">
                          <a:solidFill>
                            <a:srgbClr val="000000"/>
                          </a:solidFill>
                          <a:latin typeface="+mj-lt"/>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Cocktails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As per St recipe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a:solidFill>
                            <a:srgbClr val="000000"/>
                          </a:solidFill>
                          <a:latin typeface="+mj-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8526">
                <a:tc>
                  <a:txBody>
                    <a:bodyPr/>
                    <a:lstStyle/>
                    <a:p>
                      <a:pPr algn="ctr" fontAlgn="b"/>
                      <a:r>
                        <a:rPr lang="en-US" sz="1400" b="1" i="0" u="none" strike="noStrike" dirty="0">
                          <a:solidFill>
                            <a:srgbClr val="000000"/>
                          </a:solidFill>
                          <a:latin typeface="+mj-lt"/>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Beer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Pint/Mug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1" i="0" u="none" strike="noStrike" dirty="0">
                          <a:solidFill>
                            <a:srgbClr val="000000"/>
                          </a:solidFill>
                          <a:latin typeface="+mj-lt"/>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1" i="0" u="none" strike="noStrike" dirty="0">
                          <a:solidFill>
                            <a:srgbClr val="000000"/>
                          </a:solidFill>
                          <a:latin typeface="+mj-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3" name="TextBox 2"/>
          <p:cNvSpPr txBox="1"/>
          <p:nvPr/>
        </p:nvSpPr>
        <p:spPr>
          <a:xfrm>
            <a:off x="381000" y="228600"/>
            <a:ext cx="7239000" cy="1015663"/>
          </a:xfrm>
          <a:prstGeom prst="rect">
            <a:avLst/>
          </a:prstGeom>
          <a:noFill/>
        </p:spPr>
        <p:txBody>
          <a:bodyPr wrap="square" rtlCol="0">
            <a:spAutoFit/>
          </a:bodyPr>
          <a:lstStyle/>
          <a:p>
            <a:r>
              <a:rPr lang="en-US" sz="3200" b="1" dirty="0" smtClean="0">
                <a:latin typeface="+mj-lt"/>
              </a:rPr>
              <a:t>Straight Drink – Mixer Specification</a:t>
            </a:r>
          </a:p>
          <a:p>
            <a:endParaRPr lang="en-US" sz="2800" b="1" dirty="0">
              <a:latin typeface="+mj-l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t>Cocktail &amp; Mocktail Service</a:t>
            </a:r>
            <a:endParaRPr lang="en-US" sz="3200" b="1" dirty="0"/>
          </a:p>
        </p:txBody>
      </p:sp>
      <p:sp>
        <p:nvSpPr>
          <p:cNvPr id="3" name="Content Placeholder 2"/>
          <p:cNvSpPr>
            <a:spLocks noGrp="1"/>
          </p:cNvSpPr>
          <p:nvPr>
            <p:ph idx="1"/>
          </p:nvPr>
        </p:nvSpPr>
        <p:spPr/>
        <p:txBody>
          <a:bodyPr>
            <a:normAutofit fontScale="70000" lnSpcReduction="20000"/>
          </a:bodyPr>
          <a:lstStyle/>
          <a:p>
            <a:r>
              <a:rPr lang="en-US" dirty="0" smtClean="0"/>
              <a:t>Runner pick’s up the cocktail (s) for the bar pick up section along with the copy of the BOT (Bar Order Ticket) and places it at the side station.</a:t>
            </a:r>
          </a:p>
          <a:p>
            <a:r>
              <a:rPr lang="en-US" dirty="0" smtClean="0"/>
              <a:t>Runner informs the section In charge / Order taker (Captain / Wait Staff), takes approval on the complete order pick up &amp; leave.</a:t>
            </a:r>
          </a:p>
          <a:p>
            <a:r>
              <a:rPr lang="en-US" dirty="0" smtClean="0"/>
              <a:t>Captain / Wait Staff checks (as per set drink manual) the order and sets (as per service cycle) the service tray along with coasters.</a:t>
            </a:r>
          </a:p>
          <a:p>
            <a:r>
              <a:rPr lang="en-US" dirty="0" smtClean="0"/>
              <a:t>Captain / Wait Staff approaches the guests table with a smile and maintaining eye contact.</a:t>
            </a:r>
          </a:p>
          <a:p>
            <a:r>
              <a:rPr lang="en-US" dirty="0" smtClean="0"/>
              <a:t>Captain / Wait Staff places the coaster &amp; serves the cocktail / mocktail from the right hand side of the guest ensuring ladies first by saying “ (Name of the guest, Here is your Orange Ice Tea &amp; (name of the guest) here’s your Green Apple Martini”.</a:t>
            </a:r>
          </a:p>
          <a:p>
            <a:r>
              <a:rPr lang="en-US" dirty="0" smtClean="0"/>
              <a:t>Captain / Wait Staff should says “Cheers! Enjoy your drink”, bow and leave the table.</a:t>
            </a:r>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52400"/>
            <a:ext cx="8534400" cy="685800"/>
          </a:xfrm>
        </p:spPr>
        <p:txBody>
          <a:bodyPr>
            <a:noAutofit/>
          </a:bodyPr>
          <a:lstStyle/>
          <a:p>
            <a:pPr algn="l"/>
            <a:r>
              <a:rPr lang="en-GB" sz="3600" b="1" dirty="0" smtClean="0"/>
              <a:t/>
            </a:r>
            <a:br>
              <a:rPr lang="en-GB" sz="3600" b="1" dirty="0" smtClean="0"/>
            </a:br>
            <a:r>
              <a:rPr lang="en-GB" sz="3600" b="1" dirty="0" smtClean="0"/>
              <a:t/>
            </a:r>
            <a:br>
              <a:rPr lang="en-GB" sz="3600" b="1" dirty="0" smtClean="0"/>
            </a:br>
            <a:r>
              <a:rPr lang="en-GB" sz="3600" b="1" dirty="0" smtClean="0"/>
              <a:t>Serving Wine &amp; Champagne </a:t>
            </a:r>
            <a:r>
              <a:rPr lang="en-US" sz="3600" dirty="0" smtClean="0"/>
              <a:t/>
            </a:r>
            <a:br>
              <a:rPr lang="en-US" sz="3600" dirty="0" smtClean="0"/>
            </a:br>
            <a:endParaRPr lang="en-US" sz="3600" dirty="0"/>
          </a:p>
        </p:txBody>
      </p:sp>
      <p:sp>
        <p:nvSpPr>
          <p:cNvPr id="3" name="Content Placeholder 2"/>
          <p:cNvSpPr>
            <a:spLocks noGrp="1"/>
          </p:cNvSpPr>
          <p:nvPr>
            <p:ph sz="quarter" idx="1"/>
          </p:nvPr>
        </p:nvSpPr>
        <p:spPr>
          <a:xfrm>
            <a:off x="457200" y="1219200"/>
            <a:ext cx="8229600" cy="5257800"/>
          </a:xfrm>
        </p:spPr>
        <p:txBody>
          <a:bodyPr>
            <a:normAutofit fontScale="92500" lnSpcReduction="20000"/>
          </a:bodyPr>
          <a:lstStyle/>
          <a:p>
            <a:r>
              <a:rPr lang="en-US" sz="1800" dirty="0" smtClean="0"/>
              <a:t>Runner pick’s up the cocktail (s) for the bar pick up section along with the copy of the BOT (Bar Order Ticket) and place it at the side station.</a:t>
            </a:r>
          </a:p>
          <a:p>
            <a:r>
              <a:rPr lang="en-US" sz="1800" dirty="0" smtClean="0"/>
              <a:t>Runner informs the section In charge / Order taker (Captain / Wait Staff), takes approval on the complete order pick up &amp; leave.</a:t>
            </a:r>
          </a:p>
          <a:p>
            <a:r>
              <a:rPr lang="en-US" sz="1800" dirty="0" smtClean="0"/>
              <a:t>Captain / Wait Staff checks (as per set drink manual) the order and sets (as per service cycle) the service tray along with coasters.</a:t>
            </a:r>
          </a:p>
          <a:p>
            <a:pPr lvl="0"/>
            <a:r>
              <a:rPr lang="en-GB" sz="1800" dirty="0" smtClean="0">
                <a:latin typeface="+mj-lt"/>
              </a:rPr>
              <a:t>The Captain / Wait Staff brings the bottle of wine, White or Rosé or Champagne ordered to guests.</a:t>
            </a:r>
          </a:p>
          <a:p>
            <a:pPr lvl="0">
              <a:buNone/>
            </a:pPr>
            <a:r>
              <a:rPr lang="en-GB" sz="1800" dirty="0" smtClean="0">
                <a:latin typeface="+mj-lt"/>
              </a:rPr>
              <a:t> 	(Service Standards - M</a:t>
            </a:r>
            <a:r>
              <a:rPr lang="en-GB" sz="1800" dirty="0" smtClean="0"/>
              <a:t>ust approach the host from the right, should take a folded wine cloth in the palm of his left hand, must place the base of the bottle on the wine cloth) </a:t>
            </a:r>
            <a:endParaRPr lang="en-US" sz="1800" dirty="0" smtClean="0"/>
          </a:p>
          <a:p>
            <a:r>
              <a:rPr lang="en-GB" sz="1800" dirty="0" smtClean="0"/>
              <a:t>Captain / Wait Staff to hold the bottleneck with the right hand, label facing the host and presents the wine by saying: “Your bottle of (name of wine and vintage if any), (name of guest)”.  </a:t>
            </a:r>
            <a:endParaRPr lang="en-US" sz="1800" dirty="0" smtClean="0"/>
          </a:p>
          <a:p>
            <a:r>
              <a:rPr lang="en-GB" sz="1800" dirty="0" smtClean="0">
                <a:latin typeface="+mj-lt"/>
              </a:rPr>
              <a:t>The Captain / Wait Staff  brings the </a:t>
            </a:r>
            <a:r>
              <a:rPr lang="en-GB" sz="1800" dirty="0" smtClean="0"/>
              <a:t>White Wine &amp; Champagne </a:t>
            </a:r>
            <a:r>
              <a:rPr lang="en-GB" sz="1800" dirty="0" smtClean="0">
                <a:latin typeface="+mj-lt"/>
              </a:rPr>
              <a:t>at the table, chilled at the right temperature.</a:t>
            </a:r>
          </a:p>
          <a:p>
            <a:r>
              <a:rPr lang="en-GB" sz="1800" dirty="0" smtClean="0">
                <a:latin typeface="+mj-lt"/>
              </a:rPr>
              <a:t>White Wine &amp; Champagne should be in an ice bucket, 3/4 filled with ice and water, and places it on the wine stand, with a smile and pleasant  eye contact. </a:t>
            </a:r>
            <a:endParaRPr lang="en-US" sz="1800" dirty="0" smtClean="0">
              <a:latin typeface="+mj-lt"/>
            </a:endParaRPr>
          </a:p>
          <a:p>
            <a:r>
              <a:rPr lang="en-GB" sz="1800" dirty="0" smtClean="0">
                <a:latin typeface="+mj-lt"/>
              </a:rPr>
              <a:t> For red wines,  Captain / Wait Staff should bring the bottle to guests table in an appropriate wine basket. </a:t>
            </a:r>
          </a:p>
          <a:p>
            <a:pPr lvl="0"/>
            <a:r>
              <a:rPr lang="en-GB" sz="1800" dirty="0" smtClean="0">
                <a:latin typeface="Gill Sans MT" pitchFamily="34" charset="0"/>
              </a:rPr>
              <a:t>After guest has inspected label, waits for the host’s approval and acknowledges guest approval by saying: “Thank you (name of guest)”. </a:t>
            </a:r>
            <a:endParaRPr lang="en-US" sz="1800" dirty="0" smtClean="0">
              <a:latin typeface="Gill Sans MT" pitchFamily="34" charset="0"/>
            </a:endParaRPr>
          </a:p>
          <a:p>
            <a:r>
              <a:rPr lang="en-GB" sz="1800" dirty="0" smtClean="0">
                <a:latin typeface="+mj-lt"/>
              </a:rPr>
              <a:t>Red wine is served at a temperature of 15-19 degrees Celsius. </a:t>
            </a:r>
            <a:endParaRPr lang="en-US" sz="1800" dirty="0" smtClean="0">
              <a:latin typeface="+mj-lt"/>
            </a:endParaRPr>
          </a:p>
          <a:p>
            <a:endParaRPr lang="en-US" sz="1800" dirty="0">
              <a:latin typeface="+mj-l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219200"/>
          </a:xfrm>
        </p:spPr>
        <p:txBody>
          <a:bodyPr>
            <a:normAutofit/>
          </a:bodyPr>
          <a:lstStyle/>
          <a:p>
            <a:pPr algn="l"/>
            <a:r>
              <a:rPr lang="en-GB" sz="3600" b="1" dirty="0" smtClean="0"/>
              <a:t>Serving Wine &amp; Champagne</a:t>
            </a:r>
            <a:endParaRPr lang="en-US" sz="3600" dirty="0"/>
          </a:p>
        </p:txBody>
      </p:sp>
      <p:sp>
        <p:nvSpPr>
          <p:cNvPr id="3" name="Content Placeholder 2"/>
          <p:cNvSpPr>
            <a:spLocks noGrp="1"/>
          </p:cNvSpPr>
          <p:nvPr>
            <p:ph sz="quarter" idx="1"/>
          </p:nvPr>
        </p:nvSpPr>
        <p:spPr>
          <a:xfrm>
            <a:off x="457200" y="1371600"/>
            <a:ext cx="8229600" cy="4754563"/>
          </a:xfrm>
        </p:spPr>
        <p:txBody>
          <a:bodyPr>
            <a:normAutofit fontScale="62500" lnSpcReduction="20000"/>
          </a:bodyPr>
          <a:lstStyle/>
          <a:p>
            <a:r>
              <a:rPr lang="en-GB" sz="2800" dirty="0" smtClean="0">
                <a:latin typeface="+mj-lt"/>
              </a:rPr>
              <a:t>The Captain / Wait Staff </a:t>
            </a:r>
            <a:r>
              <a:rPr lang="en-GB" dirty="0" smtClean="0">
                <a:latin typeface="+mj-lt"/>
              </a:rPr>
              <a:t>offers the host to taste the wine after opening of the wine bottle, with a smile and eye contact, as per the following steps: </a:t>
            </a:r>
            <a:endParaRPr lang="en-US" dirty="0" smtClean="0">
              <a:latin typeface="+mj-lt"/>
            </a:endParaRPr>
          </a:p>
          <a:p>
            <a:pPr lvl="0"/>
            <a:r>
              <a:rPr lang="en-GB" dirty="0" smtClean="0">
                <a:latin typeface="+mj-lt"/>
              </a:rPr>
              <a:t>Holds the bottle in the right hand, label facing the guests keeps the thumb around one side and fingers around the other </a:t>
            </a:r>
            <a:endParaRPr lang="en-US" dirty="0" smtClean="0">
              <a:latin typeface="+mj-lt"/>
            </a:endParaRPr>
          </a:p>
          <a:p>
            <a:pPr lvl="0"/>
            <a:r>
              <a:rPr lang="en-GB" dirty="0" smtClean="0">
                <a:latin typeface="+mj-lt"/>
              </a:rPr>
              <a:t>Holds a wine cloth in the left hand ,keeps bottle height 2 cm from the rim of the glass. </a:t>
            </a:r>
            <a:endParaRPr lang="en-US" dirty="0" smtClean="0">
              <a:latin typeface="+mj-lt"/>
            </a:endParaRPr>
          </a:p>
          <a:p>
            <a:pPr lvl="0"/>
            <a:r>
              <a:rPr lang="en-GB" dirty="0" smtClean="0">
                <a:latin typeface="+mj-lt"/>
              </a:rPr>
              <a:t>Pours a little wine (1/5 of glass) and offers the host to taste by saying: </a:t>
            </a:r>
          </a:p>
          <a:p>
            <a:pPr lvl="0">
              <a:buNone/>
            </a:pPr>
            <a:r>
              <a:rPr lang="en-GB" dirty="0" smtClean="0">
                <a:latin typeface="+mj-lt"/>
              </a:rPr>
              <a:t>	“ (Name of guest), for your approval, please”. </a:t>
            </a:r>
            <a:endParaRPr lang="en-US" dirty="0" smtClean="0">
              <a:latin typeface="+mj-lt"/>
            </a:endParaRPr>
          </a:p>
          <a:p>
            <a:pPr lvl="0"/>
            <a:r>
              <a:rPr lang="en-GB" dirty="0" smtClean="0">
                <a:latin typeface="+mj-lt"/>
              </a:rPr>
              <a:t>Waits for the host to approve. Checks guest satisfaction by saying: “(Name of guest), is the wine to your satisfaction?” </a:t>
            </a:r>
            <a:endParaRPr lang="en-US" dirty="0" smtClean="0">
              <a:latin typeface="+mj-lt"/>
            </a:endParaRPr>
          </a:p>
          <a:p>
            <a:pPr lvl="0"/>
            <a:r>
              <a:rPr lang="en-GB" dirty="0" smtClean="0">
                <a:latin typeface="+mj-lt"/>
              </a:rPr>
              <a:t>Starts pouring for women first, then male guests, and lastly the host.</a:t>
            </a:r>
            <a:endParaRPr lang="en-US" dirty="0" smtClean="0">
              <a:latin typeface="+mj-lt"/>
            </a:endParaRPr>
          </a:p>
          <a:p>
            <a:pPr lvl="0"/>
            <a:r>
              <a:rPr lang="en-GB" dirty="0" smtClean="0">
                <a:latin typeface="+mj-lt"/>
              </a:rPr>
              <a:t>For red wine, </a:t>
            </a:r>
            <a:r>
              <a:rPr lang="en-GB" sz="2800" dirty="0" smtClean="0">
                <a:latin typeface="+mj-lt"/>
              </a:rPr>
              <a:t>The Captain / Wait Staff </a:t>
            </a:r>
            <a:r>
              <a:rPr lang="en-GB" dirty="0" smtClean="0">
                <a:latin typeface="+mj-lt"/>
              </a:rPr>
              <a:t>holds red wine glass (never touch the glass) by the stem with the left hand, while pouring the wine with the right hand. </a:t>
            </a:r>
            <a:endParaRPr lang="en-US" dirty="0" smtClean="0">
              <a:latin typeface="+mj-lt"/>
            </a:endParaRPr>
          </a:p>
          <a:p>
            <a:endParaRPr lang="en-US" dirty="0">
              <a:latin typeface="+mj-l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Autofit/>
          </a:bodyPr>
          <a:lstStyle/>
          <a:p>
            <a:pPr algn="l"/>
            <a:r>
              <a:rPr lang="en-GB" sz="3200" b="1" dirty="0" smtClean="0"/>
              <a:t>Opening of Red / White / Rose Wine Bottles</a:t>
            </a:r>
            <a:endParaRPr lang="en-US" sz="3200" dirty="0"/>
          </a:p>
        </p:txBody>
      </p:sp>
      <p:sp>
        <p:nvSpPr>
          <p:cNvPr id="3" name="Content Placeholder 2"/>
          <p:cNvSpPr>
            <a:spLocks noGrp="1"/>
          </p:cNvSpPr>
          <p:nvPr>
            <p:ph sz="quarter" idx="1"/>
          </p:nvPr>
        </p:nvSpPr>
        <p:spPr>
          <a:xfrm>
            <a:off x="457200" y="914400"/>
            <a:ext cx="8229600" cy="5211763"/>
          </a:xfrm>
        </p:spPr>
        <p:txBody>
          <a:bodyPr>
            <a:noAutofit/>
          </a:bodyPr>
          <a:lstStyle/>
          <a:p>
            <a:r>
              <a:rPr lang="en-GB" sz="1600" dirty="0" smtClean="0">
                <a:latin typeface="+mj-lt"/>
              </a:rPr>
              <a:t>The Captain / Wait Staff stands next to the wine stand, facing the guests, holds the bottle firmly while keeping it in the bucket/grips it firmly in his hand and proceeds to open the bottle, with a smile as follows: </a:t>
            </a:r>
            <a:endParaRPr lang="en-US" sz="1600" dirty="0" smtClean="0">
              <a:latin typeface="+mj-lt"/>
            </a:endParaRPr>
          </a:p>
          <a:p>
            <a:pPr lvl="0">
              <a:buNone/>
            </a:pPr>
            <a:r>
              <a:rPr lang="en-GB" sz="1600" dirty="0" smtClean="0">
                <a:latin typeface="+mj-lt"/>
              </a:rPr>
              <a:t>-	Uses the knife of the corkscrew set and cuts the foil capsule neatly around the neck, under the lip of the bottle. </a:t>
            </a:r>
            <a:endParaRPr lang="en-US" sz="1600" dirty="0" smtClean="0">
              <a:latin typeface="+mj-lt"/>
            </a:endParaRPr>
          </a:p>
          <a:p>
            <a:pPr lvl="0">
              <a:buNone/>
            </a:pPr>
            <a:r>
              <a:rPr lang="en-GB" sz="1600" dirty="0" smtClean="0">
                <a:latin typeface="+mj-lt"/>
              </a:rPr>
              <a:t>-	Removes the foil capsule and puts it in his pocket. </a:t>
            </a:r>
            <a:endParaRPr lang="en-US" sz="1600" dirty="0" smtClean="0">
              <a:latin typeface="+mj-lt"/>
            </a:endParaRPr>
          </a:p>
          <a:p>
            <a:pPr lvl="0">
              <a:buNone/>
            </a:pPr>
            <a:r>
              <a:rPr lang="en-GB" sz="1600" dirty="0" smtClean="0">
                <a:latin typeface="+mj-lt"/>
              </a:rPr>
              <a:t>-	Inserts the screw into the centre of the cork and twists it in a clockwise direction carefully until screw is 3/4 inserted in the cork. </a:t>
            </a:r>
            <a:endParaRPr lang="en-US" sz="1600" dirty="0" smtClean="0">
              <a:latin typeface="+mj-lt"/>
            </a:endParaRPr>
          </a:p>
          <a:p>
            <a:pPr lvl="0">
              <a:buNone/>
            </a:pPr>
            <a:r>
              <a:rPr lang="en-GB" sz="1600" dirty="0" smtClean="0">
                <a:latin typeface="+mj-lt"/>
              </a:rPr>
              <a:t>-	Place the lever on the lid of the bottle, hold it tightly with the left hand and pull upwards with right hand firmly and slowly to make sure that the cork does not bend. </a:t>
            </a:r>
          </a:p>
          <a:p>
            <a:pPr lvl="0">
              <a:buNone/>
            </a:pPr>
            <a:r>
              <a:rPr lang="en-GB" sz="1600" dirty="0" smtClean="0"/>
              <a:t>-	Once the cork is pulled 3/4 out of the bottle, use finger of the right hand, holding the bottle in his left hand, to remove the cork, ensuring there is no “pop” sound. </a:t>
            </a:r>
            <a:endParaRPr lang="en-US" sz="1600" dirty="0" smtClean="0"/>
          </a:p>
          <a:p>
            <a:pPr lvl="0">
              <a:buNone/>
            </a:pPr>
            <a:r>
              <a:rPr lang="en-GB" sz="1600" dirty="0" smtClean="0"/>
              <a:t>-	Unscrew the cork from the corkscrew.</a:t>
            </a:r>
            <a:endParaRPr lang="en-US" sz="1600" dirty="0" smtClean="0"/>
          </a:p>
          <a:p>
            <a:pPr lvl="0">
              <a:buNone/>
            </a:pPr>
            <a:r>
              <a:rPr lang="en-GB" sz="1600" dirty="0" smtClean="0"/>
              <a:t>-	Ensures that no particles fall in the wine.</a:t>
            </a:r>
            <a:endParaRPr lang="en-US" sz="1600" dirty="0" smtClean="0"/>
          </a:p>
          <a:p>
            <a:pPr lvl="0">
              <a:buNone/>
            </a:pPr>
            <a:r>
              <a:rPr lang="en-GB" sz="1600" dirty="0" smtClean="0"/>
              <a:t>-	Removes the bottle from the bucket  if white/rose.</a:t>
            </a:r>
            <a:endParaRPr lang="en-US" sz="1600" dirty="0" smtClean="0"/>
          </a:p>
          <a:p>
            <a:pPr lvl="0">
              <a:buNone/>
            </a:pPr>
            <a:r>
              <a:rPr lang="en-GB" sz="1600" dirty="0" smtClean="0"/>
              <a:t>-	Wipe the bottom part of the bottle to avoid drips. </a:t>
            </a:r>
            <a:endParaRPr lang="en-US" sz="1600" dirty="0" smtClean="0"/>
          </a:p>
          <a:p>
            <a:pPr lvl="0">
              <a:buNone/>
            </a:pPr>
            <a:r>
              <a:rPr lang="en-GB" sz="1600" dirty="0" smtClean="0"/>
              <a:t>-	Pour wine for the guest/host who has chosen the wine to taste. </a:t>
            </a:r>
            <a:endParaRPr lang="en-US" sz="1600" dirty="0" smtClean="0"/>
          </a:p>
          <a:p>
            <a:pPr lvl="0"/>
            <a:endParaRPr lang="en-US" sz="1600" dirty="0" smtClean="0">
              <a:latin typeface="+mj-lt"/>
            </a:endParaRPr>
          </a:p>
          <a:p>
            <a:endParaRPr lang="en-US" sz="1600" dirty="0">
              <a:latin typeface="+mj-l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066800"/>
          </a:xfrm>
        </p:spPr>
        <p:txBody>
          <a:bodyPr>
            <a:noAutofit/>
          </a:bodyPr>
          <a:lstStyle/>
          <a:p>
            <a:pPr algn="l"/>
            <a:r>
              <a:rPr lang="en-GB" sz="3600" b="1" dirty="0" smtClean="0"/>
              <a:t>Opening of Champagne Bottle</a:t>
            </a:r>
            <a:r>
              <a:rPr lang="en-US" sz="3600" dirty="0" smtClean="0"/>
              <a:t/>
            </a:r>
            <a:br>
              <a:rPr lang="en-US" sz="3600" dirty="0" smtClean="0"/>
            </a:br>
            <a:endParaRPr lang="en-US" sz="3600" dirty="0"/>
          </a:p>
        </p:txBody>
      </p:sp>
      <p:sp>
        <p:nvSpPr>
          <p:cNvPr id="3" name="Content Placeholder 2"/>
          <p:cNvSpPr>
            <a:spLocks noGrp="1"/>
          </p:cNvSpPr>
          <p:nvPr>
            <p:ph sz="quarter" idx="1"/>
          </p:nvPr>
        </p:nvSpPr>
        <p:spPr>
          <a:xfrm>
            <a:off x="457200" y="1219200"/>
            <a:ext cx="8229600" cy="4906963"/>
          </a:xfrm>
        </p:spPr>
        <p:txBody>
          <a:bodyPr>
            <a:normAutofit fontScale="70000" lnSpcReduction="20000"/>
          </a:bodyPr>
          <a:lstStyle/>
          <a:p>
            <a:r>
              <a:rPr lang="en-GB" sz="2800" dirty="0" smtClean="0">
                <a:latin typeface="+mj-lt"/>
              </a:rPr>
              <a:t>The Captain / Wait Staff  </a:t>
            </a:r>
            <a:r>
              <a:rPr lang="en-GB" dirty="0" smtClean="0">
                <a:latin typeface="+mj-lt"/>
              </a:rPr>
              <a:t>stands next to the wine stand, facing the  guests and proceeds to open the bottle as follows: </a:t>
            </a:r>
            <a:endParaRPr lang="en-US" dirty="0" smtClean="0">
              <a:latin typeface="+mj-lt"/>
            </a:endParaRPr>
          </a:p>
          <a:p>
            <a:pPr lvl="0">
              <a:buNone/>
            </a:pPr>
            <a:r>
              <a:rPr lang="en-GB" dirty="0" smtClean="0">
                <a:latin typeface="+mj-lt"/>
              </a:rPr>
              <a:t>-	Removes the bottle from the bucket </a:t>
            </a:r>
            <a:endParaRPr lang="en-US" dirty="0" smtClean="0">
              <a:latin typeface="+mj-lt"/>
            </a:endParaRPr>
          </a:p>
          <a:p>
            <a:pPr lvl="0">
              <a:buNone/>
            </a:pPr>
            <a:r>
              <a:rPr lang="en-GB" dirty="0" smtClean="0">
                <a:latin typeface="+mj-lt"/>
              </a:rPr>
              <a:t>-	Approaches the host from the right </a:t>
            </a:r>
            <a:endParaRPr lang="en-US" dirty="0" smtClean="0">
              <a:latin typeface="+mj-lt"/>
            </a:endParaRPr>
          </a:p>
          <a:p>
            <a:pPr lvl="0">
              <a:buNone/>
            </a:pPr>
            <a:r>
              <a:rPr lang="en-GB" dirty="0" smtClean="0">
                <a:latin typeface="+mj-lt"/>
              </a:rPr>
              <a:t>-	Takes a folded wine cloth in the palm of his left hand </a:t>
            </a:r>
            <a:endParaRPr lang="en-US" dirty="0" smtClean="0">
              <a:latin typeface="+mj-lt"/>
            </a:endParaRPr>
          </a:p>
          <a:p>
            <a:pPr lvl="0">
              <a:buNone/>
            </a:pPr>
            <a:r>
              <a:rPr lang="en-GB" dirty="0" smtClean="0">
                <a:latin typeface="+mj-lt"/>
              </a:rPr>
              <a:t>-	Places the base of the bottle in the wine cloth </a:t>
            </a:r>
            <a:endParaRPr lang="en-US" dirty="0" smtClean="0">
              <a:latin typeface="+mj-lt"/>
            </a:endParaRPr>
          </a:p>
          <a:p>
            <a:pPr lvl="0">
              <a:buNone/>
            </a:pPr>
            <a:r>
              <a:rPr lang="en-GB" dirty="0" smtClean="0">
                <a:latin typeface="+mj-lt"/>
              </a:rPr>
              <a:t>-	Holds the bottleneck with the right hand, label-facing guests and presents the bottle to the host. </a:t>
            </a:r>
            <a:endParaRPr lang="en-US" dirty="0" smtClean="0">
              <a:latin typeface="+mj-lt"/>
            </a:endParaRPr>
          </a:p>
          <a:p>
            <a:pPr lvl="0">
              <a:buNone/>
            </a:pPr>
            <a:r>
              <a:rPr lang="en-GB" dirty="0" smtClean="0">
                <a:latin typeface="+mj-lt"/>
              </a:rPr>
              <a:t>-	Upon hosts’ approval, holds the bottle of champagne firmly in the left hand removes the  capsule using fingers and puts it in the waistcoat pocket. </a:t>
            </a:r>
            <a:endParaRPr lang="en-US" dirty="0" smtClean="0">
              <a:latin typeface="+mj-lt"/>
            </a:endParaRPr>
          </a:p>
          <a:p>
            <a:pPr lvl="0">
              <a:buNone/>
            </a:pPr>
            <a:r>
              <a:rPr lang="en-GB" dirty="0" smtClean="0">
                <a:latin typeface="+mj-lt"/>
              </a:rPr>
              <a:t>-	Opens the champagne (muzzle) by putting the left hand thumb firmly on the top of the cork and twists the bottom of the bottle. </a:t>
            </a:r>
            <a:endParaRPr lang="en-US" dirty="0" smtClean="0">
              <a:latin typeface="+mj-lt"/>
            </a:endParaRPr>
          </a:p>
          <a:p>
            <a:pPr lvl="0">
              <a:buNone/>
            </a:pPr>
            <a:r>
              <a:rPr lang="en-GB" dirty="0" smtClean="0">
                <a:latin typeface="+mj-lt"/>
              </a:rPr>
              <a:t>-	Allows the cork to come out smoothly without a “pop” sound and puts the cork in the pocket. </a:t>
            </a:r>
            <a:endParaRPr lang="en-US" dirty="0" smtClean="0">
              <a:latin typeface="+mj-lt"/>
            </a:endParaRPr>
          </a:p>
          <a:p>
            <a:endParaRPr lang="en-US" dirty="0">
              <a:latin typeface="+mj-l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90600"/>
            <a:ext cx="8229600" cy="5135563"/>
          </a:xfrm>
        </p:spPr>
        <p:txBody>
          <a:bodyPr>
            <a:normAutofit/>
          </a:bodyPr>
          <a:lstStyle/>
          <a:p>
            <a:pPr lvl="0"/>
            <a:r>
              <a:rPr lang="en-GB" sz="2000" dirty="0" smtClean="0">
                <a:latin typeface="+mj-lt"/>
              </a:rPr>
              <a:t>Pours from the right hand side 1/2 – 2/3 of the champagne glass, label always facing the guests, women first and guest/host at the end.</a:t>
            </a:r>
            <a:endParaRPr lang="en-US" sz="2000" dirty="0" smtClean="0">
              <a:latin typeface="+mj-lt"/>
            </a:endParaRPr>
          </a:p>
          <a:p>
            <a:pPr lvl="0"/>
            <a:r>
              <a:rPr lang="en-GB" sz="2000" dirty="0" smtClean="0">
                <a:latin typeface="+mj-lt"/>
              </a:rPr>
              <a:t>Places the bottle back in the bucket. </a:t>
            </a:r>
            <a:endParaRPr lang="en-US" sz="2000" dirty="0" smtClean="0">
              <a:latin typeface="+mj-lt"/>
            </a:endParaRPr>
          </a:p>
          <a:p>
            <a:pPr lvl="0"/>
            <a:r>
              <a:rPr lang="en-GB" sz="2000" dirty="0" smtClean="0">
                <a:latin typeface="+mj-lt"/>
              </a:rPr>
              <a:t>Checks on the champagne glasses during the meal and refills glasses as soon as the latter are 1/3 full, by saying: “Excuse me, may I pour some more champagne for you, (name of guest)?”  </a:t>
            </a:r>
            <a:endParaRPr lang="en-US" sz="2000" dirty="0" smtClean="0">
              <a:latin typeface="+mj-lt"/>
            </a:endParaRPr>
          </a:p>
          <a:p>
            <a:endParaRPr lang="en-US" sz="2000" dirty="0">
              <a:latin typeface="+mj-lt"/>
            </a:endParaRPr>
          </a:p>
        </p:txBody>
      </p:sp>
      <p:sp>
        <p:nvSpPr>
          <p:cNvPr id="4" name="TextBox 3"/>
          <p:cNvSpPr txBox="1"/>
          <p:nvPr/>
        </p:nvSpPr>
        <p:spPr>
          <a:xfrm>
            <a:off x="457200" y="304800"/>
            <a:ext cx="6400800" cy="954107"/>
          </a:xfrm>
          <a:prstGeom prst="rect">
            <a:avLst/>
          </a:prstGeom>
          <a:noFill/>
        </p:spPr>
        <p:txBody>
          <a:bodyPr wrap="square" rtlCol="0">
            <a:spAutoFit/>
          </a:bodyPr>
          <a:lstStyle/>
          <a:p>
            <a:r>
              <a:rPr lang="en-GB" sz="2800" b="1" dirty="0" smtClean="0"/>
              <a:t>Opening of Champagne Bottle</a:t>
            </a:r>
            <a:r>
              <a:rPr lang="en-US" sz="2800" dirty="0" smtClean="0"/>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81000"/>
            <a:ext cx="8534400" cy="606552"/>
          </a:xfrm>
        </p:spPr>
        <p:txBody>
          <a:bodyPr>
            <a:noAutofit/>
          </a:bodyPr>
          <a:lstStyle/>
          <a:p>
            <a:pPr algn="l"/>
            <a:r>
              <a:rPr lang="en-GB" sz="3600" b="1" dirty="0" smtClean="0"/>
              <a:t>Serving Food Items </a:t>
            </a:r>
            <a:r>
              <a:rPr lang="en-US" sz="3600" dirty="0" smtClean="0"/>
              <a:t/>
            </a:r>
            <a:br>
              <a:rPr lang="en-US" sz="3600" dirty="0" smtClean="0"/>
            </a:br>
            <a:endParaRPr lang="en-US" sz="3600" dirty="0"/>
          </a:p>
        </p:txBody>
      </p:sp>
      <p:sp>
        <p:nvSpPr>
          <p:cNvPr id="3" name="Content Placeholder 2"/>
          <p:cNvSpPr>
            <a:spLocks noGrp="1"/>
          </p:cNvSpPr>
          <p:nvPr>
            <p:ph sz="quarter" idx="1"/>
          </p:nvPr>
        </p:nvSpPr>
        <p:spPr>
          <a:xfrm>
            <a:off x="457200" y="990600"/>
            <a:ext cx="8229600" cy="5135563"/>
          </a:xfrm>
        </p:spPr>
        <p:txBody>
          <a:bodyPr>
            <a:noAutofit/>
          </a:bodyPr>
          <a:lstStyle/>
          <a:p>
            <a:pPr lvl="0"/>
            <a:r>
              <a:rPr lang="en-GB" sz="2000" dirty="0" smtClean="0">
                <a:latin typeface="+mj-lt"/>
              </a:rPr>
              <a:t>Runner verifies food items in the kitchen following The Captain / Wait Staff order and instructions as per guest’s specifications and ensures that first course is served in 10 minutes after order taking and every subsequent course is served within 10 minutes of clearing. </a:t>
            </a:r>
            <a:endParaRPr lang="en-US" sz="2000" dirty="0" smtClean="0">
              <a:latin typeface="+mj-lt"/>
            </a:endParaRPr>
          </a:p>
          <a:p>
            <a:pPr lvl="0"/>
            <a:r>
              <a:rPr lang="en-GB" sz="2000" dirty="0" smtClean="0">
                <a:latin typeface="+mj-lt"/>
              </a:rPr>
              <a:t>The Runner carries food carefully from the kitchen to the restaurant on a service tray and places the tray in an orderly manner on the side station. </a:t>
            </a:r>
            <a:endParaRPr lang="en-US" sz="2000" dirty="0" smtClean="0">
              <a:latin typeface="+mj-lt"/>
            </a:endParaRPr>
          </a:p>
          <a:p>
            <a:pPr lvl="0"/>
            <a:r>
              <a:rPr lang="en-GB" sz="2000" dirty="0" smtClean="0">
                <a:latin typeface="+mj-lt"/>
              </a:rPr>
              <a:t>Wait Staff verifies again each item ordered and ensures without asking that correct food item is served to the correct guest  from the right hand side with a smile and keeping eye contact and announces the dish by saying: “(Name of guest), your (name of dish)”. </a:t>
            </a:r>
            <a:endParaRPr lang="en-US" sz="2000" dirty="0" smtClean="0">
              <a:latin typeface="+mj-lt"/>
            </a:endParaRPr>
          </a:p>
          <a:p>
            <a:pPr lvl="0"/>
            <a:r>
              <a:rPr lang="en-GB" sz="2000" dirty="0" smtClean="0">
                <a:latin typeface="+mj-lt"/>
              </a:rPr>
              <a:t>Wait Staff ensures that hot dishes are served hot and cold dishes are served cold.</a:t>
            </a:r>
            <a:endParaRPr lang="en-US" sz="2000" dirty="0" smtClean="0">
              <a:latin typeface="+mj-lt"/>
            </a:endParaRPr>
          </a:p>
          <a:p>
            <a:pPr lvl="0"/>
            <a:r>
              <a:rPr lang="en-GB" sz="2000" dirty="0" smtClean="0">
                <a:latin typeface="+mj-lt"/>
              </a:rPr>
              <a:t>Wait Staff ensures that condiments, side dishes are offered or served simultaneously with the food by saying: “(Name of guest), please find some (name of condiments, sauces, vegetables…) to accompany your (name of dish)”. </a:t>
            </a:r>
            <a:endParaRPr lang="en-US" sz="2000" dirty="0" smtClean="0">
              <a:latin typeface="+mj-lt"/>
            </a:endParaRPr>
          </a:p>
          <a:p>
            <a:endParaRPr lang="en-US" sz="2000" dirty="0">
              <a:latin typeface="+mj-lt"/>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295400"/>
            <a:ext cx="8229600" cy="4830763"/>
          </a:xfrm>
        </p:spPr>
        <p:txBody>
          <a:bodyPr>
            <a:normAutofit fontScale="62500" lnSpcReduction="20000"/>
          </a:bodyPr>
          <a:lstStyle/>
          <a:p>
            <a:pPr lvl="0"/>
            <a:r>
              <a:rPr lang="en-GB" dirty="0" smtClean="0">
                <a:latin typeface="+mj-lt"/>
              </a:rPr>
              <a:t>Waiter ensures that guests do not need anything else before retiring by saying: “Would you care for anything else (name of guest)?” </a:t>
            </a:r>
            <a:endParaRPr lang="en-US" dirty="0" smtClean="0">
              <a:latin typeface="+mj-lt"/>
            </a:endParaRPr>
          </a:p>
          <a:p>
            <a:pPr lvl="0"/>
            <a:r>
              <a:rPr lang="en-GB" dirty="0" smtClean="0">
                <a:latin typeface="+mj-lt"/>
              </a:rPr>
              <a:t>Waiter retires from guests with a courtesy bow and a smile, thanks guests for their choice and wishes them “Bon Appetite” before retiring by saying: “Thank you (Name of guest), </a:t>
            </a:r>
            <a:r>
              <a:rPr lang="en-GB" b="1" dirty="0" smtClean="0">
                <a:latin typeface="+mj-lt"/>
              </a:rPr>
              <a:t>enjoy your… (Lunch or dinner)</a:t>
            </a:r>
            <a:r>
              <a:rPr lang="en-GB" dirty="0" smtClean="0">
                <a:latin typeface="+mj-lt"/>
              </a:rPr>
              <a:t>.”</a:t>
            </a:r>
            <a:r>
              <a:rPr lang="en-GB" b="1" dirty="0" smtClean="0">
                <a:latin typeface="+mj-lt"/>
              </a:rPr>
              <a:t> </a:t>
            </a:r>
            <a:endParaRPr lang="en-US" b="1" dirty="0" smtClean="0">
              <a:latin typeface="+mj-lt"/>
            </a:endParaRPr>
          </a:p>
          <a:p>
            <a:pPr lvl="0"/>
            <a:r>
              <a:rPr lang="en-GB" dirty="0" smtClean="0">
                <a:latin typeface="+mj-lt"/>
              </a:rPr>
              <a:t>Senior Captain / Captain / Wait Staff discreetly checks on service at each sequence of the meal and ensures that guests are enjoying their meal and that pace of meal is convenient and appropriate by saying: “(Name of guest), how are you enjoying your (name of dish)?” </a:t>
            </a:r>
            <a:endParaRPr lang="en-US" dirty="0" smtClean="0">
              <a:latin typeface="+mj-lt"/>
            </a:endParaRPr>
          </a:p>
          <a:p>
            <a:pPr lvl="0"/>
            <a:r>
              <a:rPr lang="en-GB" dirty="0" smtClean="0">
                <a:latin typeface="+mj-lt"/>
              </a:rPr>
              <a:t>In case of delays in food service Assistant Manager / Senior Captain advises guests apologetically about food service delay by saying: “Excuse me (Name of guest), your (name of dish) will be ready within the next (X minutes). I do apologies for the delay. May I serve you some more (bread, wine, water…) in the meantime, Mr/s (name of guests)?” </a:t>
            </a:r>
            <a:endParaRPr lang="en-US" dirty="0" smtClean="0">
              <a:latin typeface="+mj-lt"/>
            </a:endParaRPr>
          </a:p>
          <a:p>
            <a:pPr lvl="0"/>
            <a:r>
              <a:rPr lang="en-GB" dirty="0" smtClean="0">
                <a:latin typeface="+mj-lt"/>
              </a:rPr>
              <a:t>In case of food complaint, depending on the chef’s availability, the latter deals with the service complaints himself. Otherwise, the chef ensures that he meets with the guests later. </a:t>
            </a:r>
            <a:endParaRPr lang="en-US" dirty="0" smtClean="0">
              <a:latin typeface="+mj-lt"/>
            </a:endParaRPr>
          </a:p>
          <a:p>
            <a:endParaRPr lang="en-US" dirty="0">
              <a:latin typeface="+mj-lt"/>
            </a:endParaRPr>
          </a:p>
        </p:txBody>
      </p:sp>
      <p:sp>
        <p:nvSpPr>
          <p:cNvPr id="4" name="TextBox 3"/>
          <p:cNvSpPr txBox="1"/>
          <p:nvPr/>
        </p:nvSpPr>
        <p:spPr>
          <a:xfrm>
            <a:off x="609600" y="228600"/>
            <a:ext cx="6096000" cy="1077218"/>
          </a:xfrm>
          <a:prstGeom prst="rect">
            <a:avLst/>
          </a:prstGeom>
          <a:noFill/>
        </p:spPr>
        <p:txBody>
          <a:bodyPr wrap="square" rtlCol="0">
            <a:spAutoFit/>
          </a:bodyPr>
          <a:lstStyle/>
          <a:p>
            <a:r>
              <a:rPr lang="en-GB" sz="3200" b="1" dirty="0" smtClean="0"/>
              <a:t>Serving Food Items (Contd..) </a:t>
            </a:r>
            <a:r>
              <a:rPr lang="en-US" sz="3200" dirty="0" smtClean="0"/>
              <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62000"/>
            <a:ext cx="8229600" cy="5364163"/>
          </a:xfrm>
        </p:spPr>
        <p:txBody>
          <a:bodyPr>
            <a:noAutofit/>
          </a:bodyPr>
          <a:lstStyle/>
          <a:p>
            <a:pPr lvl="0"/>
            <a:r>
              <a:rPr lang="en-GB" sz="1800" dirty="0" smtClean="0">
                <a:latin typeface="+mj-lt"/>
              </a:rPr>
              <a:t>Outlet  Manager / Assistant Manager / Senior Captain approaches guests and listens attentively to them without interruption, while keeping eye contact by saying: “I do apologize for this inconvenience (Name of guest); I will do the needful immediately”. </a:t>
            </a:r>
            <a:endParaRPr lang="en-US" sz="1800" dirty="0" smtClean="0">
              <a:latin typeface="+mj-lt"/>
            </a:endParaRPr>
          </a:p>
          <a:p>
            <a:pPr lvl="0"/>
            <a:r>
              <a:rPr lang="en-GB" sz="1800" dirty="0" smtClean="0">
                <a:latin typeface="+mj-lt"/>
              </a:rPr>
              <a:t>Clears the plate and offers an alternative while keeping eye contact by saying: “May I offer you another (name of dish), or if you prefer a (alternative dish), </a:t>
            </a:r>
          </a:p>
          <a:p>
            <a:pPr lvl="0">
              <a:buNone/>
            </a:pPr>
            <a:r>
              <a:rPr lang="en-GB" sz="1800" dirty="0" smtClean="0">
                <a:latin typeface="+mj-lt"/>
              </a:rPr>
              <a:t>	(name of guest)?” </a:t>
            </a:r>
            <a:endParaRPr lang="en-US" sz="1800" dirty="0" smtClean="0">
              <a:latin typeface="+mj-lt"/>
            </a:endParaRPr>
          </a:p>
          <a:p>
            <a:pPr lvl="0"/>
            <a:r>
              <a:rPr lang="en-GB" sz="1800" dirty="0" smtClean="0">
                <a:latin typeface="+mj-lt"/>
              </a:rPr>
              <a:t>Acknowledges guests. request by saying: “Certainly, (Guest name)”. </a:t>
            </a:r>
            <a:endParaRPr lang="en-US" sz="1800" dirty="0" smtClean="0">
              <a:latin typeface="+mj-lt"/>
            </a:endParaRPr>
          </a:p>
          <a:p>
            <a:pPr lvl="0"/>
            <a:r>
              <a:rPr lang="en-GB" sz="1800" dirty="0" smtClean="0">
                <a:latin typeface="+mj-lt"/>
              </a:rPr>
              <a:t>Approaches guest  table and informs him/her of the time for the replacement dish to be served by saying. “Your (name of dish) will be ready in (X minutes), (name of guest). </a:t>
            </a:r>
          </a:p>
          <a:p>
            <a:pPr lvl="0"/>
            <a:r>
              <a:rPr lang="en-GB" sz="1800" dirty="0" smtClean="0"/>
              <a:t>Ensure that particular attention is given to guests and service recovery is followed up during whole meal service period. </a:t>
            </a:r>
            <a:endParaRPr lang="en-US" sz="1800" dirty="0" smtClean="0"/>
          </a:p>
          <a:p>
            <a:pPr lvl="0"/>
            <a:r>
              <a:rPr lang="en-GB" sz="1800" dirty="0" smtClean="0"/>
              <a:t>Management is informed about service failure prior to guest’s departure and ensures that guest is contacted and an apology is offered (as appropriate). Chef is visible during meal period and visits all the tables if feasible, to enquire if the food is to the guest’s liking.</a:t>
            </a:r>
            <a:endParaRPr lang="en-US" sz="1800" dirty="0" smtClean="0"/>
          </a:p>
          <a:p>
            <a:pPr lvl="0"/>
            <a:r>
              <a:rPr lang="en-GB" sz="1800" dirty="0" smtClean="0"/>
              <a:t>Each table is visited by Outlet Manager / Assistant Management at least once during the meal.</a:t>
            </a:r>
          </a:p>
          <a:p>
            <a:pPr lvl="0"/>
            <a:r>
              <a:rPr lang="en-GB" sz="1800" b="1" dirty="0" smtClean="0"/>
              <a:t>Script – Reference Point 5, 6, &amp; 7</a:t>
            </a:r>
            <a:endParaRPr lang="en-US" sz="1800" b="1" dirty="0" smtClean="0"/>
          </a:p>
          <a:p>
            <a:pPr lvl="0"/>
            <a:endParaRPr lang="en-US" sz="1800" dirty="0" smtClean="0">
              <a:latin typeface="+mj-lt"/>
            </a:endParaRPr>
          </a:p>
          <a:p>
            <a:endParaRPr lang="en-US" sz="1800" dirty="0">
              <a:latin typeface="+mj-lt"/>
            </a:endParaRPr>
          </a:p>
        </p:txBody>
      </p:sp>
      <p:sp>
        <p:nvSpPr>
          <p:cNvPr id="4" name="TextBox 3"/>
          <p:cNvSpPr txBox="1"/>
          <p:nvPr/>
        </p:nvSpPr>
        <p:spPr>
          <a:xfrm>
            <a:off x="685800" y="152400"/>
            <a:ext cx="7467600" cy="1569660"/>
          </a:xfrm>
          <a:prstGeom prst="rect">
            <a:avLst/>
          </a:prstGeom>
          <a:noFill/>
        </p:spPr>
        <p:txBody>
          <a:bodyPr wrap="square" rtlCol="0">
            <a:spAutoFit/>
          </a:bodyPr>
          <a:lstStyle/>
          <a:p>
            <a:r>
              <a:rPr lang="en-GB" sz="3200" b="1" dirty="0" smtClean="0"/>
              <a:t>Serving Food Items (Contd..) </a:t>
            </a:r>
            <a:r>
              <a:rPr lang="en-US" sz="3200" dirty="0" smtClean="0"/>
              <a:t/>
            </a:r>
            <a:br>
              <a:rPr lang="en-US" sz="3200" dirty="0" smtClean="0"/>
            </a:br>
            <a:endParaRPr lang="en-US" sz="3200" dirty="0" smtClean="0"/>
          </a:p>
          <a:p>
            <a:endParaRPr lang="en-US" sz="32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Checking back!</a:t>
            </a:r>
            <a:endParaRPr lang="en-US" sz="3600" b="1" dirty="0"/>
          </a:p>
        </p:txBody>
      </p:sp>
      <p:sp>
        <p:nvSpPr>
          <p:cNvPr id="3" name="Content Placeholder 2"/>
          <p:cNvSpPr>
            <a:spLocks noGrp="1"/>
          </p:cNvSpPr>
          <p:nvPr>
            <p:ph idx="1"/>
          </p:nvPr>
        </p:nvSpPr>
        <p:spPr/>
        <p:txBody>
          <a:bodyPr>
            <a:normAutofit lnSpcReduction="10000"/>
          </a:bodyPr>
          <a:lstStyle/>
          <a:p>
            <a:pPr algn="ctr">
              <a:buNone/>
            </a:pPr>
            <a:r>
              <a:rPr lang="en-US" sz="2800" dirty="0" smtClean="0"/>
              <a:t>Post the order (drink / food) is served, do check back</a:t>
            </a:r>
          </a:p>
          <a:p>
            <a:pPr algn="ctr">
              <a:buNone/>
            </a:pPr>
            <a:r>
              <a:rPr lang="en-US" sz="2800" dirty="0" smtClean="0"/>
              <a:t>after 4-5 minutes, by saying, “(Name of the guest), how</a:t>
            </a:r>
          </a:p>
          <a:p>
            <a:pPr algn="ctr">
              <a:buNone/>
            </a:pPr>
            <a:r>
              <a:rPr lang="en-US" sz="2800" dirty="0" smtClean="0"/>
              <a:t>is the drink / food. Listen remarks carefully, in case of</a:t>
            </a:r>
          </a:p>
          <a:p>
            <a:pPr algn="ctr">
              <a:buNone/>
            </a:pPr>
            <a:r>
              <a:rPr lang="en-US" sz="2800" dirty="0" smtClean="0"/>
              <a:t>“Good comments”, smile and leave table by saying</a:t>
            </a:r>
          </a:p>
          <a:p>
            <a:pPr algn="ctr">
              <a:buNone/>
            </a:pPr>
            <a:r>
              <a:rPr lang="en-US" sz="2800" dirty="0" smtClean="0"/>
              <a:t>Thanks, name of the guest, enjoy your meal”. This will</a:t>
            </a:r>
          </a:p>
          <a:p>
            <a:pPr algn="ctr">
              <a:buNone/>
            </a:pPr>
            <a:r>
              <a:rPr lang="en-US" sz="2800" dirty="0" smtClean="0"/>
              <a:t>save you from a major complaint &amp; also help you taking</a:t>
            </a:r>
          </a:p>
          <a:p>
            <a:pPr algn="ctr">
              <a:buNone/>
            </a:pPr>
            <a:r>
              <a:rPr lang="en-US" sz="2800" dirty="0" smtClean="0"/>
              <a:t>a repeat order.</a:t>
            </a:r>
          </a:p>
          <a:p>
            <a:pPr>
              <a:buNone/>
            </a:pPr>
            <a:endParaRPr lang="en-US" sz="2800" dirty="0" smtClean="0"/>
          </a:p>
          <a:p>
            <a:pPr algn="ctr">
              <a:buNone/>
            </a:pPr>
            <a:r>
              <a:rPr lang="en-US" sz="2800" b="1" dirty="0" smtClean="0"/>
              <a:t>It’s you who makes the “Hops N Grains Experience”!!!</a:t>
            </a:r>
            <a:endParaRPr lang="en-US" sz="2800" b="1"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Taking Repeat Orders</a:t>
            </a:r>
            <a:br>
              <a:rPr lang="en-US" sz="3600" b="1" dirty="0" smtClean="0"/>
            </a:br>
            <a:r>
              <a:rPr lang="en-US" sz="2000" b="1" dirty="0" smtClean="0"/>
              <a:t>Anticipating your guest (s) need (s) is the trick for </a:t>
            </a:r>
            <a:r>
              <a:rPr lang="en-US" sz="2000" b="1" i="1" dirty="0" smtClean="0">
                <a:solidFill>
                  <a:srgbClr val="FF0000"/>
                </a:solidFill>
              </a:rPr>
              <a:t>Excellent</a:t>
            </a:r>
            <a:r>
              <a:rPr lang="en-US" sz="2000" b="1" dirty="0" smtClean="0">
                <a:solidFill>
                  <a:srgbClr val="FF0000"/>
                </a:solidFill>
              </a:rPr>
              <a:t> Service</a:t>
            </a:r>
            <a:r>
              <a:rPr lang="en-US" sz="2000" b="1" dirty="0" smtClean="0"/>
              <a:t>!!!</a:t>
            </a:r>
            <a:endParaRPr lang="en-US" sz="2000" b="1" dirty="0"/>
          </a:p>
        </p:txBody>
      </p:sp>
      <p:sp>
        <p:nvSpPr>
          <p:cNvPr id="3" name="Text Placeholder 2"/>
          <p:cNvSpPr>
            <a:spLocks noGrp="1"/>
          </p:cNvSpPr>
          <p:nvPr>
            <p:ph type="body" idx="1"/>
          </p:nvPr>
        </p:nvSpPr>
        <p:spPr/>
        <p:txBody>
          <a:bodyPr/>
          <a:lstStyle/>
          <a:p>
            <a:pPr algn="ctr"/>
            <a:r>
              <a:rPr lang="en-US" dirty="0" smtClean="0"/>
              <a:t>Food	</a:t>
            </a:r>
            <a:endParaRPr lang="en-US" dirty="0"/>
          </a:p>
        </p:txBody>
      </p:sp>
      <p:sp>
        <p:nvSpPr>
          <p:cNvPr id="4" name="Content Placeholder 3"/>
          <p:cNvSpPr>
            <a:spLocks noGrp="1"/>
          </p:cNvSpPr>
          <p:nvPr>
            <p:ph sz="half" idx="2"/>
          </p:nvPr>
        </p:nvSpPr>
        <p:spPr/>
        <p:txBody>
          <a:bodyPr>
            <a:normAutofit fontScale="70000" lnSpcReduction="20000"/>
          </a:bodyPr>
          <a:lstStyle/>
          <a:p>
            <a:r>
              <a:rPr lang="en-US" dirty="0" smtClean="0"/>
              <a:t>Captain / Wait staff should keep an eye on all the running tables post the first round of food is served.</a:t>
            </a:r>
          </a:p>
          <a:p>
            <a:r>
              <a:rPr lang="en-US" dirty="0" smtClean="0"/>
              <a:t>Reach them as soon a course gets finished as say, “(Name of the guest), hope you enjoyed the (name of the dish), should I recommend you a (next course), ours Chef’s specialty is (name of the dish) which you must surely try.</a:t>
            </a:r>
          </a:p>
          <a:p>
            <a:r>
              <a:rPr lang="en-US" dirty="0" smtClean="0"/>
              <a:t>In case the guest wish to have a look at the menu again, give him the same &amp; assist in selection (if required).</a:t>
            </a:r>
          </a:p>
          <a:p>
            <a:r>
              <a:rPr lang="en-US" dirty="0" smtClean="0"/>
              <a:t>Go back to the order taking process.</a:t>
            </a:r>
          </a:p>
          <a:p>
            <a:r>
              <a:rPr lang="en-US" dirty="0" smtClean="0"/>
              <a:t>Update POS.</a:t>
            </a:r>
            <a:endParaRPr lang="en-US" dirty="0"/>
          </a:p>
        </p:txBody>
      </p:sp>
      <p:sp>
        <p:nvSpPr>
          <p:cNvPr id="5" name="Text Placeholder 4"/>
          <p:cNvSpPr>
            <a:spLocks noGrp="1"/>
          </p:cNvSpPr>
          <p:nvPr>
            <p:ph type="body" sz="quarter" idx="3"/>
          </p:nvPr>
        </p:nvSpPr>
        <p:spPr/>
        <p:txBody>
          <a:bodyPr/>
          <a:lstStyle/>
          <a:p>
            <a:pPr algn="ctr"/>
            <a:r>
              <a:rPr lang="en-US" dirty="0" smtClean="0"/>
              <a:t>Drinks</a:t>
            </a:r>
            <a:endParaRPr lang="en-US" dirty="0"/>
          </a:p>
        </p:txBody>
      </p:sp>
      <p:sp>
        <p:nvSpPr>
          <p:cNvPr id="6" name="Content Placeholder 5"/>
          <p:cNvSpPr>
            <a:spLocks noGrp="1"/>
          </p:cNvSpPr>
          <p:nvPr>
            <p:ph sz="quarter" idx="4"/>
          </p:nvPr>
        </p:nvSpPr>
        <p:spPr/>
        <p:txBody>
          <a:bodyPr>
            <a:normAutofit fontScale="70000" lnSpcReduction="20000"/>
          </a:bodyPr>
          <a:lstStyle/>
          <a:p>
            <a:r>
              <a:rPr lang="en-US" dirty="0" smtClean="0"/>
              <a:t>Captain / Wait staff should keep an eye on all the running tables post the first round of drink(s) is served.</a:t>
            </a:r>
          </a:p>
          <a:p>
            <a:r>
              <a:rPr lang="en-US" dirty="0" smtClean="0"/>
              <a:t>Reach them as once the drink is 1/3</a:t>
            </a:r>
            <a:r>
              <a:rPr lang="en-US" baseline="30000" dirty="0" smtClean="0"/>
              <a:t>rd</a:t>
            </a:r>
            <a:r>
              <a:rPr lang="en-US" dirty="0" smtClean="0"/>
              <a:t> left and say, “(Name of the guest), hope you enjoyed the (name of the drink), should I get you a repeat / recommend you a (beverage head, ex. Classics, Shooters etc.), our Bartender fixes some cool (name of the drink) which you must surely try.</a:t>
            </a:r>
          </a:p>
          <a:p>
            <a:r>
              <a:rPr lang="en-US" dirty="0" smtClean="0"/>
              <a:t>In case the guest wish to have a look at the menu again, give him the same &amp; assist in selection (if required).</a:t>
            </a:r>
          </a:p>
          <a:p>
            <a:r>
              <a:rPr lang="en-US" dirty="0" smtClean="0"/>
              <a:t>Go back to the order taking process.</a:t>
            </a:r>
          </a:p>
          <a:p>
            <a:r>
              <a:rPr lang="en-US" dirty="0" smtClean="0"/>
              <a:t>Update POS.</a:t>
            </a:r>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normAutofit/>
          </a:bodyPr>
          <a:lstStyle/>
          <a:p>
            <a:r>
              <a:rPr lang="en-US" sz="3600" b="1" dirty="0" smtClean="0"/>
              <a:t>Billing</a:t>
            </a:r>
            <a:endParaRPr lang="en-US" sz="3600" b="1"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t>Presenting the bill</a:t>
            </a:r>
            <a:endParaRPr lang="en-US" sz="3600" dirty="0"/>
          </a:p>
        </p:txBody>
      </p:sp>
      <p:sp>
        <p:nvSpPr>
          <p:cNvPr id="3" name="Content Placeholder 2"/>
          <p:cNvSpPr>
            <a:spLocks noGrp="1"/>
          </p:cNvSpPr>
          <p:nvPr>
            <p:ph sz="quarter" idx="1"/>
          </p:nvPr>
        </p:nvSpPr>
        <p:spPr/>
        <p:txBody>
          <a:bodyPr>
            <a:normAutofit/>
          </a:bodyPr>
          <a:lstStyle/>
          <a:p>
            <a:pPr lvl="0"/>
            <a:r>
              <a:rPr lang="en-GB" sz="2000" dirty="0" smtClean="0">
                <a:latin typeface="+mj-lt"/>
              </a:rPr>
              <a:t>Team member maintains a discreet and attentive posture and pays close attention to guest  table when meal is over. </a:t>
            </a:r>
            <a:endParaRPr lang="en-US" sz="2000" dirty="0" smtClean="0">
              <a:latin typeface="+mj-lt"/>
            </a:endParaRPr>
          </a:p>
          <a:p>
            <a:pPr lvl="0"/>
            <a:r>
              <a:rPr lang="en-GB" sz="2000" dirty="0" smtClean="0">
                <a:latin typeface="+mj-lt"/>
              </a:rPr>
              <a:t> Acknowledges guest request for bill/instructions for billing by saying: “With pleasure, (Name of guest)”. </a:t>
            </a:r>
            <a:endParaRPr lang="en-US" sz="2000" dirty="0" smtClean="0">
              <a:latin typeface="+mj-lt"/>
            </a:endParaRPr>
          </a:p>
          <a:p>
            <a:pPr lvl="0"/>
            <a:r>
              <a:rPr lang="en-GB" sz="2000" dirty="0" smtClean="0">
                <a:latin typeface="+mj-lt"/>
              </a:rPr>
              <a:t> Enquires about guest satisfaction by saying: “How did you enjoy your meal, (name of guest)?” </a:t>
            </a:r>
            <a:endParaRPr lang="en-US" sz="2000" dirty="0" smtClean="0">
              <a:latin typeface="+mj-lt"/>
            </a:endParaRPr>
          </a:p>
          <a:p>
            <a:pPr lvl="0"/>
            <a:r>
              <a:rPr lang="en-GB" sz="2000" dirty="0" smtClean="0">
                <a:latin typeface="+mj-lt"/>
              </a:rPr>
              <a:t> Acknowledges guests. feedback by saying: “Thank you (guest name)”. </a:t>
            </a:r>
            <a:endParaRPr lang="en-US" sz="2000" dirty="0" smtClean="0">
              <a:latin typeface="+mj-lt"/>
            </a:endParaRPr>
          </a:p>
          <a:p>
            <a:pPr lvl="0"/>
            <a:r>
              <a:rPr lang="en-GB" sz="2000" dirty="0" smtClean="0">
                <a:latin typeface="+mj-lt"/>
              </a:rPr>
              <a:t> Retires with a courtesy bow while smiling and keeping eye contact .</a:t>
            </a:r>
            <a:endParaRPr lang="en-US" sz="2000" dirty="0" smtClean="0">
              <a:latin typeface="+mj-lt"/>
            </a:endParaRPr>
          </a:p>
          <a:p>
            <a:pPr lvl="0"/>
            <a:r>
              <a:rPr lang="en-GB" sz="2000" dirty="0" smtClean="0">
                <a:latin typeface="+mj-lt"/>
              </a:rPr>
              <a:t>Team-member ensures that bill has been accurately itemized and totalled, bill is legible, machine-imprinted and clean, before presenting it in a clean folder (or equivalent) within 3 minutes of request. </a:t>
            </a:r>
            <a:endParaRPr lang="en-US" sz="2000" dirty="0" smtClean="0">
              <a:latin typeface="+mj-lt"/>
            </a:endParaRPr>
          </a:p>
          <a:p>
            <a:endParaRPr lang="en-US" sz="2000" dirty="0">
              <a:latin typeface="+mj-lt"/>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8229600" cy="4525963"/>
          </a:xfrm>
        </p:spPr>
        <p:txBody>
          <a:bodyPr>
            <a:normAutofit fontScale="62500" lnSpcReduction="20000"/>
          </a:bodyPr>
          <a:lstStyle/>
          <a:p>
            <a:pPr lvl="0"/>
            <a:r>
              <a:rPr lang="en-GB" dirty="0" smtClean="0">
                <a:latin typeface="+mj-lt"/>
              </a:rPr>
              <a:t>The Captain / Wait Staff presents the bill folder on the right hand side of the guest/host (person requesting the bill) with a smile and eye contact .</a:t>
            </a:r>
            <a:endParaRPr lang="en-US" dirty="0" smtClean="0">
              <a:latin typeface="+mj-lt"/>
            </a:endParaRPr>
          </a:p>
          <a:p>
            <a:pPr lvl="0"/>
            <a:r>
              <a:rPr lang="en-GB" dirty="0" smtClean="0">
                <a:latin typeface="+mj-lt"/>
              </a:rPr>
              <a:t>The Captain / Wait Staff  returns back to collect and process bill/payment, within 4 minutes of guest making payment or signing, with a smile and pleasant eye contact. </a:t>
            </a:r>
            <a:endParaRPr lang="en-US" dirty="0" smtClean="0">
              <a:latin typeface="+mj-lt"/>
            </a:endParaRPr>
          </a:p>
          <a:p>
            <a:pPr lvl="0"/>
            <a:r>
              <a:rPr lang="en-GB" dirty="0" smtClean="0">
                <a:latin typeface="+mj-lt"/>
              </a:rPr>
              <a:t> Takes one-step backward and verifies discreetly if payment is correct.</a:t>
            </a:r>
            <a:endParaRPr lang="en-US" dirty="0" smtClean="0">
              <a:latin typeface="+mj-lt"/>
            </a:endParaRPr>
          </a:p>
          <a:p>
            <a:pPr lvl="0"/>
            <a:r>
              <a:rPr lang="en-GB" dirty="0" smtClean="0">
                <a:latin typeface="+mj-lt"/>
              </a:rPr>
              <a:t> Thanks the guests and retires with a courtesy bow, smile and eye contact by saying: “Thank you (name of guest)”. </a:t>
            </a:r>
            <a:endParaRPr lang="en-US" dirty="0" smtClean="0">
              <a:latin typeface="+mj-lt"/>
            </a:endParaRPr>
          </a:p>
          <a:p>
            <a:pPr lvl="0"/>
            <a:r>
              <a:rPr lang="en-GB" dirty="0" smtClean="0">
                <a:latin typeface="+mj-lt"/>
              </a:rPr>
              <a:t>Ensure bill charge is properly posted as per resort billing procedure. </a:t>
            </a:r>
            <a:endParaRPr lang="en-US" dirty="0" smtClean="0">
              <a:latin typeface="+mj-lt"/>
            </a:endParaRPr>
          </a:p>
          <a:p>
            <a:pPr lvl="0"/>
            <a:r>
              <a:rPr lang="en-GB" dirty="0" smtClean="0">
                <a:latin typeface="+mj-lt"/>
              </a:rPr>
              <a:t>In case of cash payment, a receipt is automatically offered, and correct change is returned (as applicable). </a:t>
            </a:r>
            <a:endParaRPr lang="en-US" dirty="0" smtClean="0">
              <a:latin typeface="+mj-lt"/>
            </a:endParaRPr>
          </a:p>
          <a:p>
            <a:pPr lvl="0"/>
            <a:r>
              <a:rPr lang="en-GB" dirty="0" smtClean="0">
                <a:latin typeface="+mj-lt"/>
              </a:rPr>
              <a:t> In case of credit card payment, guests are invited to sign the credit card slip and a receipt is presented together with the guest copy of the credit card slip (as applicable) &amp; a pen to sign.</a:t>
            </a:r>
          </a:p>
          <a:p>
            <a:pPr lvl="0"/>
            <a:r>
              <a:rPr lang="en-GB" b="1" dirty="0" smtClean="0">
                <a:latin typeface="+mj-lt"/>
              </a:rPr>
              <a:t>Script – Reference 10</a:t>
            </a:r>
            <a:endParaRPr lang="en-US" b="1" dirty="0" smtClean="0">
              <a:latin typeface="+mj-lt"/>
            </a:endParaRPr>
          </a:p>
          <a:p>
            <a:endParaRPr lang="en-US" dirty="0">
              <a:latin typeface="+mj-lt"/>
            </a:endParaRPr>
          </a:p>
        </p:txBody>
      </p:sp>
      <p:sp>
        <p:nvSpPr>
          <p:cNvPr id="4" name="TextBox 3"/>
          <p:cNvSpPr txBox="1"/>
          <p:nvPr/>
        </p:nvSpPr>
        <p:spPr>
          <a:xfrm>
            <a:off x="609600" y="685800"/>
            <a:ext cx="5943600" cy="584775"/>
          </a:xfrm>
          <a:prstGeom prst="rect">
            <a:avLst/>
          </a:prstGeom>
          <a:noFill/>
        </p:spPr>
        <p:txBody>
          <a:bodyPr wrap="square" rtlCol="0">
            <a:spAutoFit/>
          </a:bodyPr>
          <a:lstStyle/>
          <a:p>
            <a:r>
              <a:rPr lang="en-GB" sz="3200" b="1" dirty="0" smtClean="0"/>
              <a:t>Presenting the bill (Contd..)</a:t>
            </a:r>
            <a:endParaRPr lang="en-US" sz="32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b="1" dirty="0"/>
              <a:t>Billing and feedback</a:t>
            </a:r>
            <a:endParaRPr lang="en-US" sz="3600" b="1" dirty="0"/>
          </a:p>
        </p:txBody>
      </p:sp>
      <p:sp>
        <p:nvSpPr>
          <p:cNvPr id="3" name="Content Placeholder 2"/>
          <p:cNvSpPr>
            <a:spLocks noGrp="1"/>
          </p:cNvSpPr>
          <p:nvPr>
            <p:ph sz="quarter" idx="1"/>
          </p:nvPr>
        </p:nvSpPr>
        <p:spPr/>
        <p:txBody>
          <a:bodyPr>
            <a:normAutofit/>
          </a:bodyPr>
          <a:lstStyle/>
          <a:p>
            <a:pPr lvl="0"/>
            <a:r>
              <a:rPr lang="en-CA" sz="2000" dirty="0" smtClean="0">
                <a:latin typeface="+mj-lt"/>
              </a:rPr>
              <a:t>Ensure the bill folder is clean.</a:t>
            </a:r>
            <a:endParaRPr lang="en-US" sz="2000" dirty="0" smtClean="0">
              <a:latin typeface="+mj-lt"/>
            </a:endParaRPr>
          </a:p>
          <a:p>
            <a:pPr lvl="0"/>
            <a:r>
              <a:rPr lang="en-CA" sz="2000" dirty="0" smtClean="0">
                <a:latin typeface="+mj-lt"/>
              </a:rPr>
              <a:t>Ensure you have the correct bill and a clean feedback form.</a:t>
            </a:r>
            <a:endParaRPr lang="en-US" sz="2000" dirty="0" smtClean="0">
              <a:latin typeface="+mj-lt"/>
            </a:endParaRPr>
          </a:p>
          <a:p>
            <a:pPr lvl="0"/>
            <a:r>
              <a:rPr lang="en-CA" sz="2000" dirty="0" smtClean="0">
                <a:latin typeface="+mj-lt"/>
              </a:rPr>
              <a:t>Check the items before you present it to the guest.</a:t>
            </a:r>
          </a:p>
          <a:p>
            <a:pPr lvl="0"/>
            <a:r>
              <a:rPr lang="en-CA" sz="2000" dirty="0" smtClean="0">
                <a:latin typeface="+mj-lt"/>
              </a:rPr>
              <a:t>Hand over the Guest Feedback form and request them to fill that saying “ (Name of the guest) would appreciate if you give us your 2 minutes and fill this up so that we keep serving you better”. Take a step back and move out.</a:t>
            </a:r>
            <a:endParaRPr lang="en-US" sz="2000" dirty="0" smtClean="0">
              <a:latin typeface="+mj-lt"/>
            </a:endParaRPr>
          </a:p>
          <a:p>
            <a:pPr lvl="0"/>
            <a:r>
              <a:rPr lang="en-CA" sz="2000" dirty="0" smtClean="0">
                <a:latin typeface="+mj-lt"/>
              </a:rPr>
              <a:t>Take payment. Count the money in guest view. Also see guest comments; if negative then speak to the guest about the same, apologise give him assurance that it would not be repeated on his next visit. Take the guests contact details and pass it on to the manager for further action.</a:t>
            </a:r>
            <a:endParaRPr lang="en-US" sz="2000" dirty="0" smtClean="0">
              <a:latin typeface="+mj-lt"/>
            </a:endParaRPr>
          </a:p>
          <a:p>
            <a:pPr lvl="0"/>
            <a:r>
              <a:rPr lang="en-CA" sz="2000" dirty="0" smtClean="0">
                <a:latin typeface="+mj-lt"/>
              </a:rPr>
              <a:t>Tender the change promptly.</a:t>
            </a:r>
          </a:p>
          <a:p>
            <a:pPr lvl="0"/>
            <a:r>
              <a:rPr lang="en-CA" sz="2000" b="1" dirty="0" smtClean="0">
                <a:latin typeface="+mj-lt"/>
              </a:rPr>
              <a:t>Script: Reference - 8 &amp; 9</a:t>
            </a:r>
            <a:endParaRPr lang="en-US" sz="2000" b="1" dirty="0" smtClean="0">
              <a:latin typeface="+mj-lt"/>
            </a:endParaRPr>
          </a:p>
          <a:p>
            <a:endParaRPr lang="en-US" sz="2000" dirty="0">
              <a:latin typeface="+mj-l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r>
              <a:rPr lang="en-US" sz="2800" b="1" dirty="0" smtClean="0">
                <a:latin typeface="Verdana" pitchFamily="34" charset="0"/>
              </a:rPr>
              <a:t>Your 2 minutes!!!</a:t>
            </a:r>
            <a:br>
              <a:rPr lang="en-US" sz="2800" b="1" dirty="0" smtClean="0">
                <a:latin typeface="Verdana" pitchFamily="34" charset="0"/>
              </a:rPr>
            </a:br>
            <a:r>
              <a:rPr lang="en-US" sz="1800" dirty="0" smtClean="0">
                <a:latin typeface="Verdana" pitchFamily="34" charset="0"/>
              </a:rPr>
              <a:t>(Feedback Form format)</a:t>
            </a:r>
            <a:endParaRPr lang="en-US" sz="1800" dirty="0">
              <a:latin typeface="Verdana" pitchFamily="34" charset="0"/>
            </a:endParaRPr>
          </a:p>
        </p:txBody>
      </p:sp>
      <p:graphicFrame>
        <p:nvGraphicFramePr>
          <p:cNvPr id="4" name="Content Placeholder 3"/>
          <p:cNvGraphicFramePr>
            <a:graphicFrameLocks noGrp="1"/>
          </p:cNvGraphicFramePr>
          <p:nvPr>
            <p:ph idx="1"/>
          </p:nvPr>
        </p:nvGraphicFramePr>
        <p:xfrm>
          <a:off x="457200" y="1828799"/>
          <a:ext cx="8229600" cy="4032742"/>
        </p:xfrm>
        <a:graphic>
          <a:graphicData uri="http://schemas.openxmlformats.org/drawingml/2006/table">
            <a:tbl>
              <a:tblPr firstRow="1" bandRow="1">
                <a:tableStyleId>{5C22544A-7EE6-4342-B048-85BDC9FD1C3A}</a:tableStyleId>
              </a:tblPr>
              <a:tblGrid>
                <a:gridCol w="2057400"/>
                <a:gridCol w="2057400"/>
                <a:gridCol w="2057400"/>
                <a:gridCol w="2057400"/>
              </a:tblGrid>
              <a:tr h="656491">
                <a:tc>
                  <a:txBody>
                    <a:bodyPr/>
                    <a:lstStyle/>
                    <a:p>
                      <a:endParaRPr lang="en-US" dirty="0"/>
                    </a:p>
                  </a:txBody>
                  <a:tcPr/>
                </a:tc>
                <a:tc>
                  <a:txBody>
                    <a:bodyPr/>
                    <a:lstStyle/>
                    <a:p>
                      <a:pPr algn="ctr"/>
                      <a:r>
                        <a:rPr lang="en-US" dirty="0" smtClean="0"/>
                        <a:t>Excellent</a:t>
                      </a:r>
                      <a:endParaRPr lang="en-US" dirty="0"/>
                    </a:p>
                  </a:txBody>
                  <a:tcPr/>
                </a:tc>
                <a:tc>
                  <a:txBody>
                    <a:bodyPr/>
                    <a:lstStyle/>
                    <a:p>
                      <a:pPr algn="ctr"/>
                      <a:r>
                        <a:rPr lang="en-US" dirty="0" smtClean="0"/>
                        <a:t>Good</a:t>
                      </a:r>
                      <a:endParaRPr lang="en-US" dirty="0"/>
                    </a:p>
                  </a:txBody>
                  <a:tcPr/>
                </a:tc>
                <a:tc>
                  <a:txBody>
                    <a:bodyPr/>
                    <a:lstStyle/>
                    <a:p>
                      <a:pPr algn="ctr"/>
                      <a:r>
                        <a:rPr lang="en-US" dirty="0" smtClean="0"/>
                        <a:t>Needs Improvement</a:t>
                      </a:r>
                      <a:endParaRPr lang="en-US" dirty="0"/>
                    </a:p>
                  </a:txBody>
                  <a:tcPr/>
                </a:tc>
              </a:tr>
              <a:tr h="375139">
                <a:tc>
                  <a:txBody>
                    <a:bodyPr/>
                    <a:lstStyle/>
                    <a:p>
                      <a:r>
                        <a:rPr lang="en-US" sz="1600" dirty="0" smtClean="0"/>
                        <a:t>Ambience</a:t>
                      </a:r>
                      <a:endParaRPr lang="en-US" sz="16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5139">
                <a:tc>
                  <a:txBody>
                    <a:bodyPr/>
                    <a:lstStyle/>
                    <a:p>
                      <a:r>
                        <a:rPr lang="en-US" sz="1600" dirty="0" smtClean="0"/>
                        <a:t>Service</a:t>
                      </a:r>
                      <a:r>
                        <a:rPr lang="en-US" sz="1600" baseline="0" dirty="0" smtClean="0"/>
                        <a:t> Quality</a:t>
                      </a:r>
                      <a:endParaRPr lang="en-US" sz="16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5139">
                <a:tc>
                  <a:txBody>
                    <a:bodyPr/>
                    <a:lstStyle/>
                    <a:p>
                      <a:r>
                        <a:rPr lang="en-US" sz="1600" dirty="0" smtClean="0"/>
                        <a:t>Beverage</a:t>
                      </a:r>
                      <a:r>
                        <a:rPr lang="en-US" sz="1600" baseline="0" dirty="0" smtClean="0"/>
                        <a:t> Quality</a:t>
                      </a:r>
                      <a:endParaRPr lang="en-US" sz="16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5139">
                <a:tc>
                  <a:txBody>
                    <a:bodyPr/>
                    <a:lstStyle/>
                    <a:p>
                      <a:r>
                        <a:rPr lang="en-US" sz="1600" dirty="0" smtClean="0"/>
                        <a:t>Food Quality</a:t>
                      </a:r>
                      <a:endParaRPr lang="en-US" sz="16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5139">
                <a:tc>
                  <a:txBody>
                    <a:bodyPr/>
                    <a:lstStyle/>
                    <a:p>
                      <a:r>
                        <a:rPr lang="en-US" sz="1400" dirty="0" smtClean="0"/>
                        <a:t>Food presentation</a:t>
                      </a:r>
                      <a:endParaRPr lang="en-US" sz="14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5139">
                <a:tc>
                  <a:txBody>
                    <a:bodyPr/>
                    <a:lstStyle/>
                    <a:p>
                      <a:r>
                        <a:rPr lang="en-US" sz="1600" dirty="0" smtClean="0"/>
                        <a:t>Staff Quality</a:t>
                      </a:r>
                      <a:endParaRPr lang="en-US" sz="16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5139">
                <a:tc>
                  <a:txBody>
                    <a:bodyPr/>
                    <a:lstStyle/>
                    <a:p>
                      <a:r>
                        <a:rPr lang="en-US" sz="1600" dirty="0" smtClean="0"/>
                        <a:t>Music</a:t>
                      </a:r>
                      <a:endParaRPr lang="en-US" sz="16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5139">
                <a:tc>
                  <a:txBody>
                    <a:bodyPr/>
                    <a:lstStyle/>
                    <a:p>
                      <a:r>
                        <a:rPr lang="en-US" sz="1600" dirty="0" smtClean="0"/>
                        <a:t>Reservation Handling</a:t>
                      </a:r>
                      <a:endParaRPr lang="en-US" sz="16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5139">
                <a:tc>
                  <a:txBody>
                    <a:bodyPr/>
                    <a:lstStyle/>
                    <a:p>
                      <a:r>
                        <a:rPr lang="en-US" sz="1600" dirty="0" smtClean="0"/>
                        <a:t>Any</a:t>
                      </a:r>
                      <a:r>
                        <a:rPr lang="en-US" sz="1600" baseline="0" dirty="0" smtClean="0"/>
                        <a:t> Comments</a:t>
                      </a:r>
                      <a:endParaRPr lang="en-US" sz="1600" dirty="0"/>
                    </a:p>
                  </a:txBody>
                  <a:tcPr/>
                </a:tc>
                <a:tc gridSpan="3">
                  <a:txBody>
                    <a:bodyPr/>
                    <a:lstStyle/>
                    <a:p>
                      <a:endParaRPr lang="en-US" dirty="0"/>
                    </a:p>
                  </a:txBody>
                  <a:tcPr/>
                </a:tc>
                <a:tc hMerge="1">
                  <a:txBody>
                    <a:bodyPr/>
                    <a:lstStyle/>
                    <a:p>
                      <a:endParaRPr lang="en-US" dirty="0"/>
                    </a:p>
                  </a:txBody>
                  <a:tcPr/>
                </a:tc>
                <a:tc hMerge="1">
                  <a:txBody>
                    <a:bodyPr/>
                    <a:lstStyle/>
                    <a:p>
                      <a:endParaRPr lang="en-US" dirty="0"/>
                    </a:p>
                  </a:txBody>
                  <a:tcPr/>
                </a:tc>
              </a:tr>
            </a:tbl>
          </a:graphicData>
        </a:graphic>
      </p:graphicFrame>
      <p:sp>
        <p:nvSpPr>
          <p:cNvPr id="5" name="TextBox 4"/>
          <p:cNvSpPr txBox="1"/>
          <p:nvPr/>
        </p:nvSpPr>
        <p:spPr>
          <a:xfrm>
            <a:off x="533400" y="685800"/>
            <a:ext cx="8382000" cy="1477328"/>
          </a:xfrm>
          <a:prstGeom prst="rect">
            <a:avLst/>
          </a:prstGeom>
          <a:noFill/>
        </p:spPr>
        <p:txBody>
          <a:bodyPr wrap="square" rtlCol="0">
            <a:spAutoFit/>
          </a:bodyPr>
          <a:lstStyle/>
          <a:p>
            <a:r>
              <a:rPr lang="en-US" b="1" dirty="0" smtClean="0"/>
              <a:t>							Sl. No.____</a:t>
            </a:r>
          </a:p>
          <a:p>
            <a:r>
              <a:rPr lang="en-US" dirty="0" smtClean="0"/>
              <a:t>Your Name____________________________ 	Age_______________</a:t>
            </a:r>
          </a:p>
          <a:p>
            <a:r>
              <a:rPr lang="en-US" dirty="0" smtClean="0"/>
              <a:t>Email Id	  ____________________________ 	Phone Number______________</a:t>
            </a:r>
          </a:p>
          <a:p>
            <a:r>
              <a:rPr lang="en-US" dirty="0" smtClean="0"/>
              <a:t>Date of Birth__________________________	Date of Anniversary__________</a:t>
            </a:r>
          </a:p>
          <a:p>
            <a:r>
              <a:rPr lang="en-US" b="1" dirty="0" smtClean="0"/>
              <a:t>			</a:t>
            </a:r>
          </a:p>
        </p:txBody>
      </p:sp>
      <p:sp>
        <p:nvSpPr>
          <p:cNvPr id="6" name="TextBox 5"/>
          <p:cNvSpPr txBox="1"/>
          <p:nvPr/>
        </p:nvSpPr>
        <p:spPr>
          <a:xfrm>
            <a:off x="609600" y="5867400"/>
            <a:ext cx="7696200" cy="923330"/>
          </a:xfrm>
          <a:prstGeom prst="rect">
            <a:avLst/>
          </a:prstGeom>
          <a:noFill/>
        </p:spPr>
        <p:txBody>
          <a:bodyPr wrap="square" rtlCol="0">
            <a:spAutoFit/>
          </a:bodyPr>
          <a:lstStyle/>
          <a:p>
            <a:r>
              <a:rPr lang="en-US" dirty="0" smtClean="0"/>
              <a:t>Date ________ _______________Table Number _______________</a:t>
            </a:r>
          </a:p>
          <a:p>
            <a:endParaRPr lang="en-US" dirty="0" smtClean="0"/>
          </a:p>
          <a:p>
            <a:r>
              <a:rPr lang="en-US" dirty="0" smtClean="0"/>
              <a:t>Server Name_________________ Captain’s Signature___________</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Customer Satisfaction Index Evaluation</a:t>
            </a:r>
            <a:br>
              <a:rPr lang="en-US" sz="3600" b="1" dirty="0" smtClean="0"/>
            </a:br>
            <a:r>
              <a:rPr lang="en-US" sz="3600" i="1" dirty="0" smtClean="0"/>
              <a:t>example</a:t>
            </a:r>
            <a:endParaRPr lang="en-US" sz="3600" i="1" dirty="0"/>
          </a:p>
        </p:txBody>
      </p:sp>
      <p:sp>
        <p:nvSpPr>
          <p:cNvPr id="3" name="Content Placeholder 2"/>
          <p:cNvSpPr>
            <a:spLocks noGrp="1"/>
          </p:cNvSpPr>
          <p:nvPr>
            <p:ph idx="1"/>
          </p:nvPr>
        </p:nvSpPr>
        <p:spPr>
          <a:xfrm>
            <a:off x="457200" y="1600200"/>
            <a:ext cx="8229600" cy="4525963"/>
          </a:xfrm>
        </p:spPr>
        <p:txBody>
          <a:bodyPr>
            <a:normAutofit/>
          </a:bodyPr>
          <a:lstStyle/>
          <a:p>
            <a:pPr>
              <a:buNone/>
            </a:pPr>
            <a:r>
              <a:rPr lang="en-US" sz="2000" b="1" dirty="0" smtClean="0"/>
              <a:t>Evaluation matrix:</a:t>
            </a:r>
          </a:p>
          <a:p>
            <a:pPr>
              <a:buNone/>
            </a:pPr>
            <a:r>
              <a:rPr lang="en-US" sz="2000" i="1" dirty="0" smtClean="0"/>
              <a:t>Excellent 		~ 10 points</a:t>
            </a:r>
          </a:p>
          <a:p>
            <a:pPr>
              <a:buNone/>
            </a:pPr>
            <a:r>
              <a:rPr lang="en-US" sz="2000" i="1" dirty="0" smtClean="0"/>
              <a:t>Good 	    		~ 8 points</a:t>
            </a:r>
          </a:p>
          <a:p>
            <a:pPr>
              <a:buNone/>
            </a:pPr>
            <a:r>
              <a:rPr lang="en-US" sz="2000" i="1" dirty="0" smtClean="0"/>
              <a:t>Needs Improvement 	~ 6 points</a:t>
            </a:r>
          </a:p>
          <a:p>
            <a:pPr>
              <a:buNone/>
            </a:pPr>
            <a:endParaRPr lang="en-US" sz="2000" dirty="0" smtClean="0"/>
          </a:p>
          <a:p>
            <a:pPr>
              <a:buNone/>
            </a:pPr>
            <a:r>
              <a:rPr lang="en-US" sz="2000" dirty="0" smtClean="0"/>
              <a:t>Example  (Ambience)</a:t>
            </a:r>
          </a:p>
          <a:p>
            <a:pPr>
              <a:buNone/>
            </a:pPr>
            <a:r>
              <a:rPr lang="en-US" sz="2000" dirty="0" smtClean="0"/>
              <a:t> Out of 40 guests if 30 mark </a:t>
            </a:r>
            <a:r>
              <a:rPr lang="en-US" sz="2000" i="1" dirty="0" smtClean="0"/>
              <a:t>Good</a:t>
            </a:r>
            <a:r>
              <a:rPr lang="en-US" sz="2000" dirty="0" smtClean="0"/>
              <a:t>, 6 mark </a:t>
            </a:r>
            <a:r>
              <a:rPr lang="en-US" sz="2000" i="1" dirty="0" smtClean="0"/>
              <a:t>Excellent</a:t>
            </a:r>
            <a:r>
              <a:rPr lang="en-US" sz="2000" dirty="0" smtClean="0"/>
              <a:t> (implying most</a:t>
            </a:r>
          </a:p>
          <a:p>
            <a:pPr>
              <a:buNone/>
            </a:pPr>
            <a:r>
              <a:rPr lang="en-US" sz="2000" dirty="0" smtClean="0"/>
              <a:t>people are happy with the ambience ) &amp; only 4 mark </a:t>
            </a:r>
            <a:r>
              <a:rPr lang="en-US" sz="2000" i="1" dirty="0" smtClean="0"/>
              <a:t>Needs Improvement</a:t>
            </a:r>
            <a:r>
              <a:rPr lang="en-US" sz="2000" dirty="0" smtClean="0"/>
              <a:t>,</a:t>
            </a:r>
          </a:p>
          <a:p>
            <a:pPr>
              <a:buNone/>
            </a:pPr>
            <a:r>
              <a:rPr lang="en-US" sz="2000" dirty="0" smtClean="0"/>
              <a:t>that’s 324/400, then the average is 8.5. </a:t>
            </a:r>
          </a:p>
          <a:p>
            <a:pPr>
              <a:buNone/>
            </a:pPr>
            <a:endParaRPr lang="en-US" sz="2000" dirty="0" smtClean="0"/>
          </a:p>
          <a:p>
            <a:pPr>
              <a:buNone/>
            </a:pPr>
            <a:r>
              <a:rPr lang="en-US" sz="2000" b="1" dirty="0" smtClean="0"/>
              <a:t>Target Score = 8</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normAutofit/>
          </a:bodyPr>
          <a:lstStyle/>
          <a:p>
            <a:r>
              <a:rPr lang="en-US" sz="3600" b="1" dirty="0" smtClean="0"/>
              <a:t>Farewell</a:t>
            </a:r>
            <a:endParaRPr lang="en-US" sz="3600" b="1"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066800"/>
          </a:xfrm>
        </p:spPr>
        <p:txBody>
          <a:bodyPr>
            <a:noAutofit/>
          </a:bodyPr>
          <a:lstStyle/>
          <a:p>
            <a:pPr algn="l"/>
            <a:r>
              <a:rPr lang="en-CA" sz="3600" b="1" dirty="0"/>
              <a:t>Farewell</a:t>
            </a:r>
            <a:r>
              <a:rPr lang="en-US" sz="3600" dirty="0"/>
              <a:t/>
            </a:r>
            <a:br>
              <a:rPr lang="en-US" sz="3600" dirty="0"/>
            </a:br>
            <a:endParaRPr lang="en-US" sz="3600" dirty="0"/>
          </a:p>
        </p:txBody>
      </p:sp>
      <p:sp>
        <p:nvSpPr>
          <p:cNvPr id="3" name="Content Placeholder 2"/>
          <p:cNvSpPr>
            <a:spLocks noGrp="1"/>
          </p:cNvSpPr>
          <p:nvPr>
            <p:ph sz="quarter" idx="1"/>
          </p:nvPr>
        </p:nvSpPr>
        <p:spPr/>
        <p:txBody>
          <a:bodyPr>
            <a:normAutofit/>
          </a:bodyPr>
          <a:lstStyle/>
          <a:p>
            <a:pPr lvl="0"/>
            <a:r>
              <a:rPr lang="en-CA" sz="2000" dirty="0" smtClean="0">
                <a:latin typeface="+mj-lt"/>
              </a:rPr>
              <a:t>Thank the guest.</a:t>
            </a:r>
            <a:endParaRPr lang="en-US" sz="2000" dirty="0" smtClean="0">
              <a:latin typeface="+mj-lt"/>
            </a:endParaRPr>
          </a:p>
          <a:p>
            <a:pPr lvl="0"/>
            <a:r>
              <a:rPr lang="en-CA" sz="2000" dirty="0" smtClean="0">
                <a:latin typeface="+mj-lt"/>
              </a:rPr>
              <a:t>End with “Have a good day”, “See you soon”.</a:t>
            </a:r>
            <a:endParaRPr lang="en-US" sz="2000" dirty="0" smtClean="0">
              <a:latin typeface="+mj-lt"/>
            </a:endParaRPr>
          </a:p>
          <a:p>
            <a:pPr lvl="0"/>
            <a:r>
              <a:rPr lang="en-CA" sz="2000" dirty="0" smtClean="0">
                <a:latin typeface="+mj-lt"/>
              </a:rPr>
              <a:t>Senior Captain / Assistant Manager should walk an extra mile, if you can remember guest names and say “ Good day (Name of the guest)”. This would definitely delight the guest</a:t>
            </a:r>
            <a:r>
              <a:rPr lang="en-CA" sz="2000" b="1" dirty="0" smtClean="0">
                <a:latin typeface="+mj-lt"/>
              </a:rPr>
              <a:t>.</a:t>
            </a:r>
          </a:p>
          <a:p>
            <a:pPr lvl="0"/>
            <a:r>
              <a:rPr lang="en-CA" sz="2000" dirty="0" smtClean="0">
                <a:latin typeface="+mj-lt"/>
              </a:rPr>
              <a:t>Exchange / share Business Card.</a:t>
            </a:r>
          </a:p>
          <a:p>
            <a:pPr lvl="0"/>
            <a:r>
              <a:rPr lang="en-CA" sz="2000" dirty="0" smtClean="0">
                <a:latin typeface="+mj-lt"/>
              </a:rPr>
              <a:t>Tell them about the upcoming promotional plans.</a:t>
            </a:r>
          </a:p>
          <a:p>
            <a:pPr lvl="0"/>
            <a:r>
              <a:rPr lang="en-CA" sz="2000" dirty="0" smtClean="0">
                <a:latin typeface="+mj-lt"/>
              </a:rPr>
              <a:t>Leave him at the gate by saying – “(Name of the guests) hope to see you at Hops N Grains again. Good Night and drive back safely”.</a:t>
            </a:r>
          </a:p>
          <a:p>
            <a:pPr lvl="0"/>
            <a:r>
              <a:rPr lang="en-CA" sz="2000" b="1" dirty="0" smtClean="0">
                <a:latin typeface="+mj-lt"/>
              </a:rPr>
              <a:t>Script :Reference - 11</a:t>
            </a:r>
            <a:r>
              <a:rPr lang="en-CA" sz="2000" dirty="0" smtClean="0">
                <a:latin typeface="+mj-lt"/>
              </a:rPr>
              <a:t> </a:t>
            </a:r>
          </a:p>
          <a:p>
            <a:pPr lvl="0"/>
            <a:endParaRPr lang="en-CA" sz="2000" b="1" dirty="0" smtClean="0">
              <a:latin typeface="+mj-lt"/>
            </a:endParaRPr>
          </a:p>
          <a:p>
            <a:pPr lvl="0"/>
            <a:endParaRPr lang="en-US" sz="2000" dirty="0" smtClean="0">
              <a:latin typeface="+mj-lt"/>
            </a:endParaRPr>
          </a:p>
          <a:p>
            <a:pPr>
              <a:buNone/>
            </a:pPr>
            <a:endParaRPr lang="en-US" sz="2000" dirty="0">
              <a:latin typeface="+mj-lt"/>
            </a:endParaRPr>
          </a:p>
          <a:p>
            <a:endParaRPr lang="en-US" sz="2000" dirty="0">
              <a:latin typeface="+mj-l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INDEX</a:t>
            </a:r>
            <a:endParaRPr lang="en-US" sz="3600" b="1" dirty="0"/>
          </a:p>
        </p:txBody>
      </p:sp>
      <p:sp>
        <p:nvSpPr>
          <p:cNvPr id="3" name="Content Placeholder 2"/>
          <p:cNvSpPr>
            <a:spLocks noGrp="1"/>
          </p:cNvSpPr>
          <p:nvPr>
            <p:ph idx="1"/>
          </p:nvPr>
        </p:nvSpPr>
        <p:spPr/>
        <p:txBody>
          <a:bodyPr>
            <a:normAutofit fontScale="85000" lnSpcReduction="20000"/>
          </a:bodyPr>
          <a:lstStyle/>
          <a:p>
            <a:r>
              <a:rPr lang="en-US" dirty="0" smtClean="0"/>
              <a:t>Opening &amp; Closing of the bar – Steps &amp; checklist</a:t>
            </a:r>
          </a:p>
          <a:p>
            <a:r>
              <a:rPr lang="en-US" dirty="0" smtClean="0"/>
              <a:t>Opening &amp; Closing of the restaurant – Steps &amp; checklist</a:t>
            </a:r>
          </a:p>
          <a:p>
            <a:r>
              <a:rPr lang="en-US" dirty="0" smtClean="0"/>
              <a:t>Key processes – Guest Service </a:t>
            </a:r>
          </a:p>
          <a:p>
            <a:r>
              <a:rPr lang="en-US" dirty="0" smtClean="0"/>
              <a:t>Other processes</a:t>
            </a:r>
          </a:p>
          <a:p>
            <a:r>
              <a:rPr lang="en-US" b="1" dirty="0" smtClean="0">
                <a:solidFill>
                  <a:srgbClr val="FFC000"/>
                </a:solidFill>
              </a:rPr>
              <a:t>Essentials &amp; Generic Standards</a:t>
            </a:r>
          </a:p>
          <a:p>
            <a:r>
              <a:rPr lang="en-US" dirty="0" smtClean="0"/>
              <a:t>10 steps for Guest Delight</a:t>
            </a:r>
          </a:p>
          <a:p>
            <a:r>
              <a:rPr lang="en-US" dirty="0" smtClean="0"/>
              <a:t>Company Policies linked to F &amp; B Service</a:t>
            </a:r>
          </a:p>
          <a:p>
            <a:r>
              <a:rPr lang="en-US" dirty="0" smtClean="0"/>
              <a:t>Reporting procedures &amp; format</a:t>
            </a:r>
          </a:p>
          <a:p>
            <a:r>
              <a:rPr lang="en-US" dirty="0" smtClean="0"/>
              <a:t>Budgeting procedures &amp; format</a:t>
            </a:r>
          </a:p>
          <a:p>
            <a:r>
              <a:rPr lang="en-US" dirty="0" smtClean="0"/>
              <a:t>Control procedures &amp; format</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noAutofit/>
          </a:bodyPr>
          <a:lstStyle/>
          <a:p>
            <a:r>
              <a:rPr lang="en-US" sz="3600" b="1" dirty="0" smtClean="0"/>
              <a:t>Essentials &amp; Generic Standards</a:t>
            </a:r>
            <a:br>
              <a:rPr lang="en-US" sz="3600" b="1" dirty="0" smtClean="0"/>
            </a:br>
            <a:endParaRPr lang="en-US" sz="3600" b="1"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287963"/>
          </a:xfrm>
        </p:spPr>
        <p:txBody>
          <a:bodyPr>
            <a:noAutofit/>
          </a:bodyPr>
          <a:lstStyle/>
          <a:p>
            <a:pPr lvl="0"/>
            <a:endParaRPr lang="en-GB" sz="1600" dirty="0" smtClean="0">
              <a:latin typeface="+mj-lt"/>
            </a:endParaRPr>
          </a:p>
          <a:p>
            <a:pPr lvl="0"/>
            <a:r>
              <a:rPr lang="en-GB" sz="1600" dirty="0" smtClean="0">
                <a:latin typeface="+mj-lt"/>
              </a:rPr>
              <a:t>If </a:t>
            </a:r>
            <a:r>
              <a:rPr lang="en-GB" sz="1600" dirty="0">
                <a:latin typeface="+mj-lt"/>
              </a:rPr>
              <a:t>host is present, escort to the table is gracious and complete, including chair assistance and waiting until guests are </a:t>
            </a:r>
            <a:r>
              <a:rPr lang="en-GB" sz="1600" dirty="0" smtClean="0">
                <a:latin typeface="+mj-lt"/>
              </a:rPr>
              <a:t>seated.</a:t>
            </a:r>
            <a:endParaRPr lang="en-US" sz="1600" dirty="0">
              <a:latin typeface="+mj-lt"/>
            </a:endParaRPr>
          </a:p>
          <a:p>
            <a:pPr lvl="0"/>
            <a:r>
              <a:rPr lang="en-GB" sz="1600" dirty="0">
                <a:latin typeface="+mj-lt"/>
              </a:rPr>
              <a:t>Staff </a:t>
            </a:r>
            <a:r>
              <a:rPr lang="en-GB" sz="1600" dirty="0" smtClean="0">
                <a:latin typeface="+mj-lt"/>
              </a:rPr>
              <a:t> should demonstrate </a:t>
            </a:r>
            <a:r>
              <a:rPr lang="en-GB" sz="1600" dirty="0">
                <a:latin typeface="+mj-lt"/>
              </a:rPr>
              <a:t>polite </a:t>
            </a:r>
            <a:r>
              <a:rPr lang="en-GB" sz="1600" dirty="0" smtClean="0">
                <a:latin typeface="+mj-lt"/>
              </a:rPr>
              <a:t>and </a:t>
            </a:r>
            <a:r>
              <a:rPr lang="en-GB" sz="1600" dirty="0">
                <a:latin typeface="+mj-lt"/>
              </a:rPr>
              <a:t>positive attitude, for example by expression, gestures or </a:t>
            </a:r>
            <a:r>
              <a:rPr lang="en-GB" sz="1600" dirty="0" smtClean="0">
                <a:latin typeface="+mj-lt"/>
              </a:rPr>
              <a:t>remarks.</a:t>
            </a:r>
            <a:endParaRPr lang="en-US" sz="1600" dirty="0">
              <a:latin typeface="+mj-lt"/>
            </a:endParaRPr>
          </a:p>
          <a:p>
            <a:pPr lvl="0"/>
            <a:r>
              <a:rPr lang="en-GB" sz="1600" dirty="0">
                <a:latin typeface="+mj-lt"/>
              </a:rPr>
              <a:t>Staff </a:t>
            </a:r>
            <a:r>
              <a:rPr lang="en-GB" sz="1600" dirty="0" smtClean="0">
                <a:latin typeface="+mj-lt"/>
              </a:rPr>
              <a:t>should be </a:t>
            </a:r>
            <a:r>
              <a:rPr lang="en-GB" sz="1600" dirty="0">
                <a:latin typeface="+mj-lt"/>
              </a:rPr>
              <a:t>engaged, unhurried and focused, giving attention to task at </a:t>
            </a:r>
            <a:r>
              <a:rPr lang="en-GB" sz="1600" dirty="0" smtClean="0">
                <a:latin typeface="+mj-lt"/>
              </a:rPr>
              <a:t>hand.</a:t>
            </a:r>
            <a:endParaRPr lang="en-US" sz="1600" dirty="0">
              <a:latin typeface="+mj-lt"/>
            </a:endParaRPr>
          </a:p>
          <a:p>
            <a:pPr lvl="0"/>
            <a:r>
              <a:rPr lang="en-GB" sz="1600" dirty="0">
                <a:latin typeface="+mj-lt"/>
              </a:rPr>
              <a:t>Staff </a:t>
            </a:r>
            <a:r>
              <a:rPr lang="en-GB" sz="1600" dirty="0" smtClean="0">
                <a:latin typeface="+mj-lt"/>
              </a:rPr>
              <a:t>should anticipates </a:t>
            </a:r>
            <a:r>
              <a:rPr lang="en-GB" sz="1600" dirty="0">
                <a:latin typeface="+mj-lt"/>
              </a:rPr>
              <a:t>logical guest needs based upon service sequence or guest </a:t>
            </a:r>
            <a:r>
              <a:rPr lang="en-GB" sz="1600" dirty="0" smtClean="0">
                <a:latin typeface="+mj-lt"/>
              </a:rPr>
              <a:t>comment.</a:t>
            </a:r>
            <a:endParaRPr lang="en-US" sz="1600" dirty="0">
              <a:latin typeface="+mj-lt"/>
            </a:endParaRPr>
          </a:p>
          <a:p>
            <a:pPr lvl="0"/>
            <a:r>
              <a:rPr lang="en-GB" sz="1600" dirty="0">
                <a:latin typeface="+mj-lt"/>
              </a:rPr>
              <a:t>Staff </a:t>
            </a:r>
            <a:r>
              <a:rPr lang="en-GB" sz="1600" dirty="0" smtClean="0">
                <a:latin typeface="+mj-lt"/>
              </a:rPr>
              <a:t>should speak </a:t>
            </a:r>
            <a:r>
              <a:rPr lang="en-GB" sz="1600" dirty="0">
                <a:latin typeface="+mj-lt"/>
              </a:rPr>
              <a:t>clearly and naturally, with appropriate and conversational </a:t>
            </a:r>
            <a:r>
              <a:rPr lang="en-GB" sz="1600" dirty="0" smtClean="0">
                <a:latin typeface="+mj-lt"/>
              </a:rPr>
              <a:t>phrases.</a:t>
            </a:r>
            <a:endParaRPr lang="en-US" sz="1600" dirty="0">
              <a:latin typeface="+mj-lt"/>
            </a:endParaRPr>
          </a:p>
          <a:p>
            <a:pPr lvl="0"/>
            <a:r>
              <a:rPr lang="en-GB" sz="1600" dirty="0">
                <a:latin typeface="+mj-lt"/>
              </a:rPr>
              <a:t>Staff </a:t>
            </a:r>
            <a:r>
              <a:rPr lang="en-GB" sz="1600" dirty="0" smtClean="0">
                <a:latin typeface="+mj-lt"/>
              </a:rPr>
              <a:t>should have </a:t>
            </a:r>
            <a:r>
              <a:rPr lang="en-GB" sz="1600" dirty="0">
                <a:latin typeface="+mj-lt"/>
              </a:rPr>
              <a:t>a clean, crisp appearance </a:t>
            </a:r>
            <a:r>
              <a:rPr lang="en-GB" sz="1600" dirty="0" smtClean="0">
                <a:latin typeface="+mj-lt"/>
              </a:rPr>
              <a:t>.</a:t>
            </a:r>
          </a:p>
          <a:p>
            <a:pPr lvl="0"/>
            <a:r>
              <a:rPr lang="en-GB" sz="1600" dirty="0" smtClean="0">
                <a:latin typeface="+mj-lt"/>
              </a:rPr>
              <a:t>The </a:t>
            </a:r>
            <a:r>
              <a:rPr lang="en-GB" sz="1600" dirty="0">
                <a:latin typeface="+mj-lt"/>
              </a:rPr>
              <a:t>staff </a:t>
            </a:r>
            <a:r>
              <a:rPr lang="en-GB" sz="1600" dirty="0" smtClean="0">
                <a:latin typeface="+mj-lt"/>
              </a:rPr>
              <a:t> members should be well groomed.</a:t>
            </a:r>
            <a:endParaRPr lang="en-US" sz="1600" dirty="0">
              <a:latin typeface="+mj-lt"/>
            </a:endParaRPr>
          </a:p>
          <a:p>
            <a:pPr lvl="0"/>
            <a:r>
              <a:rPr lang="en-GB" sz="1600" dirty="0">
                <a:latin typeface="+mj-lt"/>
              </a:rPr>
              <a:t>Staff </a:t>
            </a:r>
            <a:r>
              <a:rPr lang="en-GB" sz="1600" dirty="0" smtClean="0">
                <a:latin typeface="+mj-lt"/>
              </a:rPr>
              <a:t>should maintain </a:t>
            </a:r>
            <a:r>
              <a:rPr lang="en-GB" sz="1600" dirty="0">
                <a:latin typeface="+mj-lt"/>
              </a:rPr>
              <a:t>professional posture, gestures and demeanour</a:t>
            </a:r>
            <a:r>
              <a:rPr lang="en-GB" sz="1600" dirty="0" smtClean="0">
                <a:latin typeface="+mj-lt"/>
              </a:rPr>
              <a:t>.</a:t>
            </a:r>
          </a:p>
          <a:p>
            <a:pPr lvl="0"/>
            <a:r>
              <a:rPr lang="en-GB" sz="1600" dirty="0" smtClean="0">
                <a:latin typeface="+mj-lt"/>
              </a:rPr>
              <a:t>Complimentary snacks should be  provided, presented in a hygienic and neat manner and replenished when needed (including sweet with hot drinks, etc.)</a:t>
            </a:r>
            <a:endParaRPr lang="en-US" sz="1600" dirty="0" smtClean="0">
              <a:latin typeface="+mj-lt"/>
            </a:endParaRPr>
          </a:p>
          <a:p>
            <a:pPr lvl="0"/>
            <a:r>
              <a:rPr lang="en-GB" sz="1600" dirty="0" smtClean="0">
                <a:latin typeface="+mj-lt"/>
              </a:rPr>
              <a:t>The server should effectively describe foods and drink, and accommodates special requests </a:t>
            </a:r>
            <a:endParaRPr lang="en-US" sz="1600" dirty="0" smtClean="0">
              <a:latin typeface="+mj-lt"/>
            </a:endParaRPr>
          </a:p>
          <a:p>
            <a:pPr lvl="0"/>
            <a:r>
              <a:rPr lang="en-GB" sz="1600" dirty="0" smtClean="0">
                <a:latin typeface="+mj-lt"/>
              </a:rPr>
              <a:t>Staff should be attentive to table maintenance, for example not allowing beverages to become empty, clearing table debris.</a:t>
            </a:r>
            <a:endParaRPr lang="en-US" sz="1600" dirty="0" smtClean="0">
              <a:latin typeface="+mj-lt"/>
            </a:endParaRPr>
          </a:p>
          <a:p>
            <a:pPr lvl="0"/>
            <a:r>
              <a:rPr lang="en-GB" sz="1600" dirty="0" smtClean="0">
                <a:latin typeface="+mj-lt"/>
              </a:rPr>
              <a:t>Service should be logical and timely, for example, no lengthy delays or rushing of sequence, no delays for a necessary service or item Staff when in view was always constructively engaged.</a:t>
            </a:r>
            <a:endParaRPr lang="en-US" sz="1600" dirty="0" smtClean="0">
              <a:latin typeface="+mj-lt"/>
            </a:endParaRPr>
          </a:p>
          <a:p>
            <a:pPr lvl="0"/>
            <a:endParaRPr lang="en-US" sz="1600" dirty="0" smtClean="0">
              <a:latin typeface="+mj-lt"/>
            </a:endParaRPr>
          </a:p>
          <a:p>
            <a:pPr lvl="0"/>
            <a:endParaRPr lang="en-US" sz="1600" dirty="0">
              <a:latin typeface="+mj-lt"/>
            </a:endParaRPr>
          </a:p>
          <a:p>
            <a:pPr>
              <a:buNone/>
            </a:pPr>
            <a:endParaRPr lang="en-US" sz="1600" dirty="0">
              <a:latin typeface="+mj-lt"/>
            </a:endParaRPr>
          </a:p>
        </p:txBody>
      </p:sp>
      <p:sp>
        <p:nvSpPr>
          <p:cNvPr id="5" name="TextBox 4"/>
          <p:cNvSpPr txBox="1"/>
          <p:nvPr/>
        </p:nvSpPr>
        <p:spPr>
          <a:xfrm>
            <a:off x="304800" y="228600"/>
            <a:ext cx="7620000" cy="1077218"/>
          </a:xfrm>
          <a:prstGeom prst="rect">
            <a:avLst/>
          </a:prstGeom>
          <a:noFill/>
        </p:spPr>
        <p:txBody>
          <a:bodyPr wrap="square" rtlCol="0">
            <a:spAutoFit/>
          </a:bodyPr>
          <a:lstStyle/>
          <a:p>
            <a:pPr lvl="0"/>
            <a:r>
              <a:rPr lang="en-GB" sz="3600" b="1" dirty="0" smtClean="0">
                <a:latin typeface="+mj-lt"/>
              </a:rPr>
              <a:t>Generic </a:t>
            </a:r>
            <a:r>
              <a:rPr lang="en-GB" sz="3600" b="1" dirty="0">
                <a:latin typeface="+mj-lt"/>
              </a:rPr>
              <a:t>standards</a:t>
            </a:r>
            <a:endParaRPr lang="en-US" sz="3600" b="1" dirty="0">
              <a:latin typeface="+mj-lt"/>
            </a:endParaRPr>
          </a:p>
          <a:p>
            <a:endParaRPr lang="en-US" sz="2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447800"/>
            <a:ext cx="8229600" cy="4678363"/>
          </a:xfrm>
        </p:spPr>
        <p:txBody>
          <a:bodyPr>
            <a:normAutofit fontScale="92500" lnSpcReduction="20000"/>
          </a:bodyPr>
          <a:lstStyle/>
          <a:p>
            <a:pPr lvl="0"/>
            <a:r>
              <a:rPr lang="en-GB" sz="2300" dirty="0" smtClean="0">
                <a:latin typeface="+mj-lt"/>
              </a:rPr>
              <a:t>Table </a:t>
            </a:r>
            <a:r>
              <a:rPr lang="en-GB" sz="2300" dirty="0">
                <a:latin typeface="+mj-lt"/>
              </a:rPr>
              <a:t>arrangement </a:t>
            </a:r>
            <a:r>
              <a:rPr lang="en-GB" sz="2300" dirty="0" smtClean="0">
                <a:latin typeface="+mj-lt"/>
              </a:rPr>
              <a:t>should be comfortable</a:t>
            </a:r>
            <a:r>
              <a:rPr lang="en-GB" sz="2300" dirty="0">
                <a:latin typeface="+mj-lt"/>
              </a:rPr>
              <a:t>, convenient, adequately spacious and reasonably </a:t>
            </a:r>
            <a:r>
              <a:rPr lang="en-GB" sz="2300" dirty="0" smtClean="0">
                <a:latin typeface="+mj-lt"/>
              </a:rPr>
              <a:t>private.</a:t>
            </a:r>
            <a:endParaRPr lang="en-US" sz="2300" dirty="0">
              <a:latin typeface="+mj-lt"/>
            </a:endParaRPr>
          </a:p>
          <a:p>
            <a:pPr lvl="0"/>
            <a:r>
              <a:rPr lang="en-GB" sz="2300" dirty="0">
                <a:latin typeface="+mj-lt"/>
              </a:rPr>
              <a:t>Drinks and snacks </a:t>
            </a:r>
            <a:r>
              <a:rPr lang="en-GB" sz="2300" dirty="0" smtClean="0">
                <a:latin typeface="+mj-lt"/>
              </a:rPr>
              <a:t>should match then menu </a:t>
            </a:r>
            <a:r>
              <a:rPr lang="en-GB" sz="2300" dirty="0">
                <a:latin typeface="+mj-lt"/>
              </a:rPr>
              <a:t>or verbal description, or as requested by </a:t>
            </a:r>
            <a:r>
              <a:rPr lang="en-GB" sz="2300" dirty="0" smtClean="0">
                <a:latin typeface="+mj-lt"/>
              </a:rPr>
              <a:t>guest.</a:t>
            </a:r>
          </a:p>
          <a:p>
            <a:pPr lvl="0"/>
            <a:r>
              <a:rPr lang="en-GB" sz="2300" dirty="0" smtClean="0">
                <a:latin typeface="+mj-lt"/>
              </a:rPr>
              <a:t>Drinks and snacks should demonstrate good flavour and balance, with appropriate garnish, freshness and texture.</a:t>
            </a:r>
            <a:endParaRPr lang="en-US" sz="2300" dirty="0" smtClean="0">
              <a:latin typeface="+mj-lt"/>
            </a:endParaRPr>
          </a:p>
          <a:p>
            <a:pPr lvl="0"/>
            <a:r>
              <a:rPr lang="en-GB" sz="2300" dirty="0" smtClean="0">
                <a:latin typeface="+mj-lt"/>
              </a:rPr>
              <a:t>Drinks and snacks should be attractively presented, </a:t>
            </a:r>
            <a:r>
              <a:rPr lang="en-GB" sz="2300" dirty="0">
                <a:latin typeface="+mj-lt"/>
              </a:rPr>
              <a:t>t</a:t>
            </a:r>
            <a:r>
              <a:rPr lang="en-GB" sz="2300" dirty="0" smtClean="0">
                <a:latin typeface="+mj-lt"/>
              </a:rPr>
              <a:t>he snack course came on a decoratively shaped.</a:t>
            </a:r>
            <a:endParaRPr lang="en-US" sz="2300" dirty="0" smtClean="0">
              <a:latin typeface="+mj-lt"/>
            </a:endParaRPr>
          </a:p>
          <a:p>
            <a:pPr lvl="0"/>
            <a:r>
              <a:rPr lang="en-GB" sz="2300" dirty="0" smtClean="0">
                <a:latin typeface="+mj-lt"/>
              </a:rPr>
              <a:t>Foods and beverages is to be served at appropriate temperature.</a:t>
            </a:r>
          </a:p>
          <a:p>
            <a:pPr lvl="0"/>
            <a:r>
              <a:rPr lang="en-GB" sz="2300" dirty="0" smtClean="0">
                <a:latin typeface="+mj-lt"/>
              </a:rPr>
              <a:t>Table and surrounding area, including other tables should get cleared quickly and kept tidy at all times, for example, crumbing when appropriate. </a:t>
            </a:r>
            <a:endParaRPr lang="en-US" sz="2300" dirty="0" smtClean="0">
              <a:latin typeface="+mj-lt"/>
            </a:endParaRPr>
          </a:p>
          <a:p>
            <a:pPr lvl="0"/>
            <a:r>
              <a:rPr lang="en-GB" sz="2300" dirty="0" smtClean="0">
                <a:latin typeface="+mj-lt"/>
              </a:rPr>
              <a:t>Temperature and air quality should be comfortable and odour-free.</a:t>
            </a:r>
            <a:endParaRPr lang="en-US" sz="2300" dirty="0" smtClean="0">
              <a:latin typeface="+mj-lt"/>
            </a:endParaRPr>
          </a:p>
          <a:p>
            <a:pPr lvl="0"/>
            <a:r>
              <a:rPr lang="en-GB" sz="2300" dirty="0" smtClean="0">
                <a:latin typeface="+mj-lt"/>
              </a:rPr>
              <a:t>Sound system operating should be at a comfortable volume, good sound quality and appropriate selection.</a:t>
            </a:r>
          </a:p>
          <a:p>
            <a:pPr lvl="0"/>
            <a:endParaRPr lang="en-US" dirty="0" smtClean="0">
              <a:latin typeface="+mj-lt"/>
            </a:endParaRPr>
          </a:p>
          <a:p>
            <a:pPr lvl="0"/>
            <a:endParaRPr lang="en-US" dirty="0">
              <a:latin typeface="+mj-lt"/>
            </a:endParaRPr>
          </a:p>
          <a:p>
            <a:endParaRPr lang="en-US" dirty="0">
              <a:latin typeface="+mj-lt"/>
            </a:endParaRPr>
          </a:p>
        </p:txBody>
      </p:sp>
      <p:sp>
        <p:nvSpPr>
          <p:cNvPr id="5" name="TextBox 4"/>
          <p:cNvSpPr txBox="1"/>
          <p:nvPr/>
        </p:nvSpPr>
        <p:spPr>
          <a:xfrm>
            <a:off x="304800" y="228600"/>
            <a:ext cx="7620000" cy="1077218"/>
          </a:xfrm>
          <a:prstGeom prst="rect">
            <a:avLst/>
          </a:prstGeom>
          <a:noFill/>
        </p:spPr>
        <p:txBody>
          <a:bodyPr wrap="square" rtlCol="0">
            <a:spAutoFit/>
          </a:bodyPr>
          <a:lstStyle/>
          <a:p>
            <a:pPr lvl="0"/>
            <a:r>
              <a:rPr lang="en-GB" sz="3600" b="1" dirty="0" smtClean="0">
                <a:latin typeface="+mj-lt"/>
              </a:rPr>
              <a:t>Generic </a:t>
            </a:r>
            <a:r>
              <a:rPr lang="en-GB" sz="3600" b="1" dirty="0">
                <a:latin typeface="+mj-lt"/>
              </a:rPr>
              <a:t>standards</a:t>
            </a:r>
            <a:endParaRPr lang="en-US" sz="3600" b="1" dirty="0">
              <a:latin typeface="+mj-lt"/>
            </a:endParaRPr>
          </a:p>
          <a:p>
            <a:endParaRPr lang="en-US" sz="28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524000"/>
            <a:ext cx="8229600" cy="4983163"/>
          </a:xfrm>
        </p:spPr>
        <p:txBody>
          <a:bodyPr>
            <a:normAutofit/>
          </a:bodyPr>
          <a:lstStyle/>
          <a:p>
            <a:pPr lvl="0"/>
            <a:r>
              <a:rPr lang="en-GB" sz="1900" dirty="0" smtClean="0">
                <a:latin typeface="+mj-lt"/>
              </a:rPr>
              <a:t>The beverage selection will reflect a wide variety of upscale, current spirits and multiple of good glass wines; OR feature a specialty niche of spirits, beers, wines or cocktails.</a:t>
            </a:r>
            <a:endParaRPr lang="en-US" sz="1900" dirty="0" smtClean="0">
              <a:latin typeface="+mj-lt"/>
            </a:endParaRPr>
          </a:p>
          <a:p>
            <a:pPr lvl="0"/>
            <a:r>
              <a:rPr lang="en-GB" sz="1900" dirty="0" smtClean="0">
                <a:latin typeface="+mj-lt"/>
              </a:rPr>
              <a:t>All china, glass, cutlery, linens, menus and other tabletop items should be extremely clean and hygienic.</a:t>
            </a:r>
            <a:endParaRPr lang="en-US" sz="1900" dirty="0" smtClean="0">
              <a:latin typeface="+mj-lt"/>
            </a:endParaRPr>
          </a:p>
          <a:p>
            <a:pPr lvl="0"/>
            <a:r>
              <a:rPr lang="en-GB" sz="1900" dirty="0" smtClean="0">
                <a:latin typeface="+mj-lt"/>
              </a:rPr>
              <a:t>All china, glass, cutlery, linens, menus and other tabletop items are in excellent condition, free of damage, wear or discoloration.</a:t>
            </a:r>
          </a:p>
          <a:p>
            <a:pPr lvl="0"/>
            <a:r>
              <a:rPr lang="en-GB" sz="1900" dirty="0" smtClean="0">
                <a:latin typeface="+mj-lt"/>
              </a:rPr>
              <a:t>Tables, chairs, and banquettes are extremely clean and hygienic.</a:t>
            </a:r>
            <a:endParaRPr lang="en-US" sz="1900" dirty="0" smtClean="0">
              <a:latin typeface="+mj-lt"/>
            </a:endParaRPr>
          </a:p>
          <a:p>
            <a:pPr lvl="0"/>
            <a:r>
              <a:rPr lang="en-GB" sz="1900" dirty="0" smtClean="0">
                <a:latin typeface="+mj-lt"/>
              </a:rPr>
              <a:t>Tables, chairs, and banquettes are in good condition, free of notable damage or wear.</a:t>
            </a:r>
            <a:endParaRPr lang="en-US" sz="1900" dirty="0" smtClean="0">
              <a:latin typeface="+mj-lt"/>
            </a:endParaRPr>
          </a:p>
          <a:p>
            <a:pPr lvl="0"/>
            <a:r>
              <a:rPr lang="en-GB" sz="1900" dirty="0" smtClean="0">
                <a:latin typeface="+mj-lt"/>
              </a:rPr>
              <a:t>Floors, walls, ceilings and doors are clean and hygienic.</a:t>
            </a:r>
            <a:endParaRPr lang="en-US" sz="1900" dirty="0" smtClean="0">
              <a:latin typeface="+mj-lt"/>
            </a:endParaRPr>
          </a:p>
          <a:p>
            <a:pPr lvl="0"/>
            <a:r>
              <a:rPr lang="en-GB" sz="1900" dirty="0" smtClean="0">
                <a:latin typeface="+mj-lt"/>
              </a:rPr>
              <a:t>Floors, walls, ceilings and doors are in good repair, free of wear or damage.</a:t>
            </a:r>
            <a:endParaRPr lang="en-US" sz="1900" dirty="0" smtClean="0">
              <a:latin typeface="+mj-lt"/>
            </a:endParaRPr>
          </a:p>
          <a:p>
            <a:pPr lvl="0"/>
            <a:r>
              <a:rPr lang="en-GB" sz="1900" dirty="0" smtClean="0">
                <a:latin typeface="+mj-lt"/>
              </a:rPr>
              <a:t>Bar counter and stations are well organized and clean.</a:t>
            </a:r>
            <a:endParaRPr lang="en-US" sz="1900" dirty="0" smtClean="0">
              <a:latin typeface="+mj-lt"/>
            </a:endParaRPr>
          </a:p>
          <a:p>
            <a:pPr lvl="0"/>
            <a:endParaRPr lang="en-US" dirty="0" smtClean="0">
              <a:latin typeface="+mj-lt"/>
            </a:endParaRPr>
          </a:p>
          <a:p>
            <a:pPr lvl="0"/>
            <a:endParaRPr lang="en-US" dirty="0">
              <a:latin typeface="+mj-lt"/>
            </a:endParaRPr>
          </a:p>
          <a:p>
            <a:endParaRPr lang="en-US" dirty="0">
              <a:latin typeface="+mj-lt"/>
            </a:endParaRPr>
          </a:p>
        </p:txBody>
      </p:sp>
      <p:sp>
        <p:nvSpPr>
          <p:cNvPr id="5" name="TextBox 4"/>
          <p:cNvSpPr txBox="1"/>
          <p:nvPr/>
        </p:nvSpPr>
        <p:spPr>
          <a:xfrm>
            <a:off x="304800" y="228600"/>
            <a:ext cx="7620000" cy="1077218"/>
          </a:xfrm>
          <a:prstGeom prst="rect">
            <a:avLst/>
          </a:prstGeom>
          <a:noFill/>
        </p:spPr>
        <p:txBody>
          <a:bodyPr wrap="square" rtlCol="0">
            <a:spAutoFit/>
          </a:bodyPr>
          <a:lstStyle/>
          <a:p>
            <a:pPr lvl="0"/>
            <a:r>
              <a:rPr lang="en-GB" sz="3600" b="1" dirty="0" smtClean="0">
                <a:latin typeface="+mj-lt"/>
              </a:rPr>
              <a:t>Generic </a:t>
            </a:r>
            <a:r>
              <a:rPr lang="en-GB" sz="3600" b="1" dirty="0">
                <a:latin typeface="+mj-lt"/>
              </a:rPr>
              <a:t>standards</a:t>
            </a:r>
            <a:endParaRPr lang="en-US" sz="3600" dirty="0">
              <a:latin typeface="+mj-lt"/>
            </a:endParaRPr>
          </a:p>
          <a:p>
            <a:endParaRPr lang="en-US" sz="28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INDEX</a:t>
            </a:r>
            <a:endParaRPr lang="en-US" sz="3600" b="1" dirty="0"/>
          </a:p>
        </p:txBody>
      </p:sp>
      <p:sp>
        <p:nvSpPr>
          <p:cNvPr id="3" name="Content Placeholder 2"/>
          <p:cNvSpPr>
            <a:spLocks noGrp="1"/>
          </p:cNvSpPr>
          <p:nvPr>
            <p:ph idx="1"/>
          </p:nvPr>
        </p:nvSpPr>
        <p:spPr/>
        <p:txBody>
          <a:bodyPr>
            <a:normAutofit fontScale="85000" lnSpcReduction="20000"/>
          </a:bodyPr>
          <a:lstStyle/>
          <a:p>
            <a:r>
              <a:rPr lang="en-US" dirty="0" smtClean="0"/>
              <a:t>Opening &amp; Closing of the bar – Steps &amp; checklist</a:t>
            </a:r>
          </a:p>
          <a:p>
            <a:r>
              <a:rPr lang="en-US" dirty="0" smtClean="0"/>
              <a:t>Opening &amp; Closing of the restaurant – Steps &amp; checklist</a:t>
            </a:r>
          </a:p>
          <a:p>
            <a:r>
              <a:rPr lang="en-US" dirty="0" smtClean="0"/>
              <a:t>Key processes – Guest Service </a:t>
            </a:r>
          </a:p>
          <a:p>
            <a:r>
              <a:rPr lang="en-US" dirty="0" smtClean="0"/>
              <a:t>Other processes</a:t>
            </a:r>
          </a:p>
          <a:p>
            <a:r>
              <a:rPr lang="en-US" dirty="0" smtClean="0"/>
              <a:t>Essentials &amp; Generic Standards</a:t>
            </a:r>
          </a:p>
          <a:p>
            <a:r>
              <a:rPr lang="en-US" b="1" dirty="0" smtClean="0">
                <a:solidFill>
                  <a:srgbClr val="FFC000"/>
                </a:solidFill>
              </a:rPr>
              <a:t>10 steps for Guest Delight</a:t>
            </a:r>
          </a:p>
          <a:p>
            <a:r>
              <a:rPr lang="en-US" dirty="0" smtClean="0"/>
              <a:t>Company Policies linked to F &amp; B Service</a:t>
            </a:r>
          </a:p>
          <a:p>
            <a:r>
              <a:rPr lang="en-US" dirty="0" smtClean="0"/>
              <a:t>Reporting procedures &amp; format</a:t>
            </a:r>
          </a:p>
          <a:p>
            <a:r>
              <a:rPr lang="en-US" dirty="0" smtClean="0"/>
              <a:t>Budgeting procedures &amp; format</a:t>
            </a:r>
          </a:p>
          <a:p>
            <a:r>
              <a:rPr lang="en-US" dirty="0" smtClean="0"/>
              <a:t>Control procedures &amp; format</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2057400"/>
          </a:xfrm>
        </p:spPr>
        <p:txBody>
          <a:bodyPr>
            <a:normAutofit/>
          </a:bodyPr>
          <a:lstStyle/>
          <a:p>
            <a:r>
              <a:rPr lang="en-US" sz="3600" b="1" dirty="0" smtClean="0"/>
              <a:t>10 steps for Guest Delight</a:t>
            </a:r>
            <a:r>
              <a:rPr lang="en-US" sz="3600" dirty="0" smtClean="0"/>
              <a:t/>
            </a:r>
            <a:br>
              <a:rPr lang="en-US" sz="3600" dirty="0" smtClean="0"/>
            </a:br>
            <a:r>
              <a:rPr lang="en-US" sz="3600" dirty="0"/>
              <a:t/>
            </a:r>
            <a:br>
              <a:rPr lang="en-US" sz="3600" dirty="0"/>
            </a:br>
            <a:r>
              <a:rPr lang="en-US" sz="3600" b="1" i="1" dirty="0" smtClean="0"/>
              <a:t>Responsibility – All Service persona</a:t>
            </a:r>
            <a:r>
              <a:rPr lang="en-US" sz="3600" i="1" dirty="0" smtClean="0"/>
              <a:t>l</a:t>
            </a:r>
            <a:endParaRPr lang="en-US" sz="3600" i="1"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371600"/>
            <a:ext cx="8229600" cy="4754563"/>
          </a:xfrm>
        </p:spPr>
        <p:txBody>
          <a:bodyPr>
            <a:normAutofit/>
          </a:bodyPr>
          <a:lstStyle/>
          <a:p>
            <a:pPr marL="514350" lvl="0" indent="-514350">
              <a:buFont typeface="+mj-lt"/>
              <a:buAutoNum type="arabicPeriod"/>
            </a:pPr>
            <a:r>
              <a:rPr lang="en-CA" sz="2000" dirty="0" smtClean="0">
                <a:latin typeface="+mj-lt"/>
              </a:rPr>
              <a:t>Greeting and seating the guest.</a:t>
            </a:r>
            <a:endParaRPr lang="en-US" sz="2000" dirty="0" smtClean="0">
              <a:latin typeface="+mj-lt"/>
            </a:endParaRPr>
          </a:p>
          <a:p>
            <a:pPr marL="514350" lvl="0" indent="-514350">
              <a:buFont typeface="+mj-lt"/>
              <a:buAutoNum type="arabicPeriod"/>
            </a:pPr>
            <a:r>
              <a:rPr lang="en-CA" sz="2000" dirty="0" smtClean="0">
                <a:latin typeface="+mj-lt"/>
              </a:rPr>
              <a:t>Service of beverages.</a:t>
            </a:r>
            <a:endParaRPr lang="en-US" sz="2000" dirty="0" smtClean="0">
              <a:latin typeface="+mj-lt"/>
            </a:endParaRPr>
          </a:p>
          <a:p>
            <a:pPr marL="514350" lvl="0" indent="-514350">
              <a:buFont typeface="+mj-lt"/>
              <a:buAutoNum type="arabicPeriod"/>
            </a:pPr>
            <a:r>
              <a:rPr lang="en-CA" sz="2000" dirty="0" smtClean="0">
                <a:latin typeface="+mj-lt"/>
              </a:rPr>
              <a:t>Check for food or beverage order.</a:t>
            </a:r>
            <a:endParaRPr lang="en-US" sz="2000" dirty="0" smtClean="0">
              <a:latin typeface="+mj-lt"/>
            </a:endParaRPr>
          </a:p>
          <a:p>
            <a:pPr marL="514350" lvl="0" indent="-514350">
              <a:buFont typeface="+mj-lt"/>
              <a:buAutoNum type="arabicPeriod"/>
            </a:pPr>
            <a:r>
              <a:rPr lang="en-CA" sz="2000" dirty="0" smtClean="0">
                <a:latin typeface="+mj-lt"/>
              </a:rPr>
              <a:t>Placing appropriate accompaniments/cutlery.</a:t>
            </a:r>
            <a:endParaRPr lang="en-US" sz="2000" dirty="0" smtClean="0">
              <a:latin typeface="+mj-lt"/>
            </a:endParaRPr>
          </a:p>
          <a:p>
            <a:pPr marL="514350" lvl="0" indent="-514350">
              <a:buFont typeface="+mj-lt"/>
              <a:buAutoNum type="arabicPeriod"/>
            </a:pPr>
            <a:r>
              <a:rPr lang="en-CA" sz="2000" dirty="0" smtClean="0">
                <a:latin typeface="+mj-lt"/>
              </a:rPr>
              <a:t>Serving the Food and Beverage</a:t>
            </a:r>
            <a:endParaRPr lang="en-US" sz="2000" dirty="0" smtClean="0">
              <a:latin typeface="+mj-lt"/>
            </a:endParaRPr>
          </a:p>
          <a:p>
            <a:pPr marL="514350" lvl="0" indent="-514350">
              <a:buFont typeface="+mj-lt"/>
              <a:buAutoNum type="arabicPeriod"/>
            </a:pPr>
            <a:r>
              <a:rPr lang="en-CA" sz="2000" dirty="0" smtClean="0">
                <a:latin typeface="+mj-lt"/>
              </a:rPr>
              <a:t>Checking back</a:t>
            </a:r>
            <a:endParaRPr lang="en-US" sz="2000" dirty="0" smtClean="0">
              <a:latin typeface="+mj-lt"/>
            </a:endParaRPr>
          </a:p>
          <a:p>
            <a:pPr marL="514350" lvl="0" indent="-514350">
              <a:buFont typeface="+mj-lt"/>
              <a:buAutoNum type="arabicPeriod"/>
            </a:pPr>
            <a:r>
              <a:rPr lang="en-CA" sz="2000" dirty="0" smtClean="0">
                <a:latin typeface="+mj-lt"/>
              </a:rPr>
              <a:t>Clearance and crumbing</a:t>
            </a:r>
            <a:endParaRPr lang="en-US" sz="2000" dirty="0" smtClean="0">
              <a:latin typeface="+mj-lt"/>
            </a:endParaRPr>
          </a:p>
          <a:p>
            <a:pPr marL="514350" lvl="0" indent="-514350">
              <a:buFont typeface="+mj-lt"/>
              <a:buAutoNum type="arabicPeriod"/>
            </a:pPr>
            <a:r>
              <a:rPr lang="en-CA" sz="2000" dirty="0" smtClean="0">
                <a:latin typeface="+mj-lt"/>
              </a:rPr>
              <a:t>Offer more beverages</a:t>
            </a:r>
            <a:endParaRPr lang="en-US" sz="2000" dirty="0" smtClean="0">
              <a:latin typeface="+mj-lt"/>
            </a:endParaRPr>
          </a:p>
          <a:p>
            <a:pPr marL="514350" lvl="0" indent="-514350">
              <a:buFont typeface="+mj-lt"/>
              <a:buAutoNum type="arabicPeriod"/>
            </a:pPr>
            <a:r>
              <a:rPr lang="en-CA" sz="2000" dirty="0" smtClean="0">
                <a:latin typeface="+mj-lt"/>
              </a:rPr>
              <a:t>Billing and feedback.</a:t>
            </a:r>
            <a:endParaRPr lang="en-US" sz="2000" dirty="0" smtClean="0">
              <a:latin typeface="+mj-lt"/>
            </a:endParaRPr>
          </a:p>
          <a:p>
            <a:pPr marL="514350" lvl="0" indent="-514350">
              <a:buFont typeface="+mj-lt"/>
              <a:buAutoNum type="arabicPeriod"/>
            </a:pPr>
            <a:r>
              <a:rPr lang="en-CA" sz="2000" dirty="0" smtClean="0">
                <a:latin typeface="+mj-lt"/>
              </a:rPr>
              <a:t>Farewell.</a:t>
            </a:r>
            <a:endParaRPr lang="en-US" sz="2000" dirty="0" smtClean="0">
              <a:latin typeface="+mj-lt"/>
            </a:endParaRPr>
          </a:p>
          <a:p>
            <a:endParaRPr lang="en-US" sz="2000" dirty="0">
              <a:latin typeface="+mj-l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533400"/>
          </a:xfrm>
        </p:spPr>
        <p:txBody>
          <a:bodyPr>
            <a:noAutofit/>
          </a:bodyPr>
          <a:lstStyle/>
          <a:p>
            <a:pPr lvl="0" algn="l"/>
            <a:r>
              <a:rPr lang="en-CA" sz="3600" b="1" dirty="0" smtClean="0"/>
              <a:t/>
            </a:r>
            <a:br>
              <a:rPr lang="en-CA" sz="3600" b="1" dirty="0" smtClean="0"/>
            </a:br>
            <a:r>
              <a:rPr lang="en-CA" sz="3600" b="1" dirty="0" smtClean="0"/>
              <a:t/>
            </a:r>
            <a:br>
              <a:rPr lang="en-CA" sz="3600" b="1" dirty="0" smtClean="0"/>
            </a:br>
            <a:r>
              <a:rPr lang="en-CA" sz="3600" b="1" dirty="0" smtClean="0"/>
              <a:t/>
            </a:r>
            <a:br>
              <a:rPr lang="en-CA" sz="3600" b="1" dirty="0" smtClean="0"/>
            </a:br>
            <a:r>
              <a:rPr lang="en-CA" sz="3600" b="1" dirty="0" smtClean="0"/>
              <a:t>Greeting and seating the guest</a:t>
            </a:r>
            <a:r>
              <a:rPr lang="en-US" sz="3600" dirty="0" smtClean="0"/>
              <a:t/>
            </a:r>
            <a:br>
              <a:rPr lang="en-US" sz="3600" dirty="0" smtClean="0"/>
            </a:br>
            <a:endParaRPr lang="en-US" sz="3600" dirty="0"/>
          </a:p>
        </p:txBody>
      </p:sp>
      <p:sp>
        <p:nvSpPr>
          <p:cNvPr id="3" name="Content Placeholder 2"/>
          <p:cNvSpPr>
            <a:spLocks noGrp="1"/>
          </p:cNvSpPr>
          <p:nvPr>
            <p:ph sz="quarter" idx="1"/>
          </p:nvPr>
        </p:nvSpPr>
        <p:spPr/>
        <p:txBody>
          <a:bodyPr/>
          <a:lstStyle/>
          <a:p>
            <a:pPr lvl="0"/>
            <a:r>
              <a:rPr lang="en-CA" sz="1800" dirty="0" smtClean="0">
                <a:latin typeface="+mj-lt"/>
              </a:rPr>
              <a:t>Acknowledge the guests with a smile.</a:t>
            </a:r>
            <a:endParaRPr lang="en-US" sz="1800" dirty="0" smtClean="0">
              <a:latin typeface="+mj-lt"/>
            </a:endParaRPr>
          </a:p>
          <a:p>
            <a:pPr lvl="0"/>
            <a:r>
              <a:rPr lang="en-CA" sz="1800" dirty="0" smtClean="0">
                <a:latin typeface="+mj-lt"/>
              </a:rPr>
              <a:t>Wish them the time of the day and announce promptly “Welcome to Hops N Grains”.</a:t>
            </a:r>
            <a:endParaRPr lang="en-US" sz="1800" dirty="0" smtClean="0">
              <a:latin typeface="+mj-lt"/>
            </a:endParaRPr>
          </a:p>
          <a:p>
            <a:pPr lvl="0"/>
            <a:r>
              <a:rPr lang="en-CA" sz="1800" dirty="0" smtClean="0">
                <a:latin typeface="+mj-lt"/>
              </a:rPr>
              <a:t>Lead them to the table and offer them a round of drinks whilst you offer them the drinks/food menu.</a:t>
            </a:r>
            <a:endParaRPr lang="en-US" sz="1800" dirty="0" smtClean="0">
              <a:latin typeface="+mj-lt"/>
            </a:endParaRPr>
          </a:p>
          <a:p>
            <a:endParaRPr lang="en-US" dirty="0">
              <a:latin typeface="+mj-l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457200"/>
            <a:ext cx="8534400" cy="762000"/>
          </a:xfrm>
        </p:spPr>
        <p:txBody>
          <a:bodyPr>
            <a:noAutofit/>
          </a:bodyPr>
          <a:lstStyle/>
          <a:p>
            <a:pPr algn="l"/>
            <a:r>
              <a:rPr lang="en-CA" sz="3600" b="1" dirty="0"/>
              <a:t>Service of beverages</a:t>
            </a:r>
            <a:r>
              <a:rPr lang="en-US" sz="3600" dirty="0"/>
              <a:t/>
            </a:r>
            <a:br>
              <a:rPr lang="en-US" sz="3600" dirty="0"/>
            </a:br>
            <a:endParaRPr lang="en-US" sz="3600" dirty="0"/>
          </a:p>
        </p:txBody>
      </p:sp>
      <p:sp>
        <p:nvSpPr>
          <p:cNvPr id="3" name="Content Placeholder 2"/>
          <p:cNvSpPr>
            <a:spLocks noGrp="1"/>
          </p:cNvSpPr>
          <p:nvPr>
            <p:ph sz="quarter" idx="1"/>
          </p:nvPr>
        </p:nvSpPr>
        <p:spPr/>
        <p:txBody>
          <a:bodyPr>
            <a:normAutofit/>
          </a:bodyPr>
          <a:lstStyle/>
          <a:p>
            <a:pPr lvl="0"/>
            <a:r>
              <a:rPr lang="en-CA" sz="1800" dirty="0" smtClean="0"/>
              <a:t>Pick up the drinks from the side station.</a:t>
            </a:r>
            <a:endParaRPr lang="en-US" sz="1800" dirty="0" smtClean="0"/>
          </a:p>
          <a:p>
            <a:pPr lvl="0"/>
            <a:r>
              <a:rPr lang="en-CA" sz="1800" dirty="0" smtClean="0"/>
              <a:t>Make sure that they as per the set standard.</a:t>
            </a:r>
            <a:endParaRPr lang="en-US" sz="1800" dirty="0" smtClean="0"/>
          </a:p>
          <a:p>
            <a:pPr lvl="0"/>
            <a:r>
              <a:rPr lang="en-CA" sz="1800" dirty="0" smtClean="0"/>
              <a:t>Make sure you have the appropriate condiments on the table.</a:t>
            </a:r>
            <a:endParaRPr lang="en-US" sz="1800" dirty="0" smtClean="0"/>
          </a:p>
          <a:p>
            <a:pPr lvl="0"/>
            <a:r>
              <a:rPr lang="en-CA" sz="1800" dirty="0" smtClean="0"/>
              <a:t>Serve the drinks announcing the names clearly.</a:t>
            </a:r>
            <a:endParaRPr lang="en-US" sz="1800" dirty="0" smtClean="0"/>
          </a:p>
          <a:p>
            <a:endParaRPr lang="en-US" sz="18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b="1" dirty="0"/>
              <a:t>Check for food or beverage order</a:t>
            </a:r>
            <a:endParaRPr lang="en-US" sz="3600" b="1" dirty="0"/>
          </a:p>
        </p:txBody>
      </p:sp>
      <p:sp>
        <p:nvSpPr>
          <p:cNvPr id="3" name="Content Placeholder 2"/>
          <p:cNvSpPr>
            <a:spLocks noGrp="1"/>
          </p:cNvSpPr>
          <p:nvPr>
            <p:ph sz="quarter" idx="1"/>
          </p:nvPr>
        </p:nvSpPr>
        <p:spPr/>
        <p:txBody>
          <a:bodyPr>
            <a:normAutofit/>
          </a:bodyPr>
          <a:lstStyle/>
          <a:p>
            <a:pPr lvl="0"/>
            <a:r>
              <a:rPr lang="en-CA" sz="1800" dirty="0" smtClean="0"/>
              <a:t>Check for any food or beverage order</a:t>
            </a:r>
            <a:endParaRPr lang="en-US" sz="1800" dirty="0" smtClean="0"/>
          </a:p>
          <a:p>
            <a:pPr lvl="0"/>
            <a:r>
              <a:rPr lang="en-CA" sz="1800" dirty="0" smtClean="0"/>
              <a:t>Make sure you are knowledgeable about product descriptions and their availability.</a:t>
            </a:r>
            <a:endParaRPr lang="en-US" sz="1800" dirty="0" smtClean="0"/>
          </a:p>
          <a:p>
            <a:pPr lvl="0"/>
            <a:r>
              <a:rPr lang="en-CA" sz="1800" dirty="0" smtClean="0"/>
              <a:t>Try to suggest items from the menu and also up-sell. For e.g.: Cheesy wedges for somebody whose ordered a pitcher of beer.</a:t>
            </a:r>
            <a:endParaRPr lang="en-US" sz="1800" dirty="0" smtClean="0"/>
          </a:p>
          <a:p>
            <a:pPr>
              <a:buNone/>
            </a:pPr>
            <a:endParaRPr lang="en-US" sz="1800" dirty="0"/>
          </a:p>
          <a:p>
            <a:endParaRPr lang="en-US" sz="1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b="1" dirty="0"/>
              <a:t>Placing appropriate accompaniments</a:t>
            </a:r>
            <a:endParaRPr lang="en-US" sz="3600" dirty="0"/>
          </a:p>
        </p:txBody>
      </p:sp>
      <p:sp>
        <p:nvSpPr>
          <p:cNvPr id="3" name="Content Placeholder 2"/>
          <p:cNvSpPr>
            <a:spLocks noGrp="1"/>
          </p:cNvSpPr>
          <p:nvPr>
            <p:ph sz="quarter" idx="1"/>
          </p:nvPr>
        </p:nvSpPr>
        <p:spPr/>
        <p:txBody>
          <a:bodyPr>
            <a:normAutofit/>
          </a:bodyPr>
          <a:lstStyle/>
          <a:p>
            <a:pPr lvl="0"/>
            <a:r>
              <a:rPr lang="en-CA" sz="2000" dirty="0" smtClean="0">
                <a:latin typeface="+mj-lt"/>
              </a:rPr>
              <a:t>Laying down cutlery as per the order.</a:t>
            </a:r>
            <a:endParaRPr lang="en-US" sz="2000" dirty="0" smtClean="0">
              <a:latin typeface="+mj-lt"/>
            </a:endParaRPr>
          </a:p>
          <a:p>
            <a:pPr lvl="0"/>
            <a:r>
              <a:rPr lang="en-CA" sz="2000" dirty="0" smtClean="0">
                <a:latin typeface="+mj-lt"/>
              </a:rPr>
              <a:t>Placing appropriate accompaniments like salt and pepper cruet, ketchup.</a:t>
            </a:r>
            <a:endParaRPr lang="en-US" sz="2000" dirty="0" smtClean="0">
              <a:latin typeface="+mj-lt"/>
            </a:endParaRPr>
          </a:p>
          <a:p>
            <a:pPr lvl="0"/>
            <a:r>
              <a:rPr lang="en-CA" sz="2000" dirty="0" smtClean="0">
                <a:latin typeface="+mj-lt"/>
              </a:rPr>
              <a:t>Make sure all the holders bottle etc are clean at all times.</a:t>
            </a:r>
            <a:endParaRPr lang="en-US" sz="2000" dirty="0" smtClean="0">
              <a:latin typeface="+mj-lt"/>
            </a:endParaRPr>
          </a:p>
          <a:p>
            <a:endParaRPr lang="en-US" sz="2000" dirty="0">
              <a:latin typeface="+mj-lt"/>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7200" y="274638"/>
            <a:ext cx="6098977"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3600" b="1" i="0" u="none" strike="noStrike" cap="none" normalizeH="0" baseline="0" dirty="0" smtClean="0">
                <a:ln>
                  <a:noFill/>
                </a:ln>
                <a:effectLst/>
                <a:ea typeface="Calibri" pitchFamily="34" charset="0"/>
                <a:cs typeface="Times New Roman" pitchFamily="18" charset="0"/>
              </a:rPr>
              <a:t>Serving the Food and Beverage</a:t>
            </a:r>
            <a:endParaRPr kumimoji="0" lang="en-CA" sz="3600" b="1" i="0" u="none" strike="noStrike" cap="none" normalizeH="0" baseline="0" dirty="0" smtClean="0">
              <a:ln>
                <a:noFill/>
              </a:ln>
              <a:effectLst/>
            </a:endParaRPr>
          </a:p>
        </p:txBody>
      </p:sp>
      <p:sp>
        <p:nvSpPr>
          <p:cNvPr id="1026" name="Rectangle 2"/>
          <p:cNvSpPr>
            <a:spLocks noGrp="1" noChangeArrowheads="1"/>
          </p:cNvSpPr>
          <p:nvPr>
            <p:ph sz="quarter" idx="1"/>
          </p:nvPr>
        </p:nvSpPr>
        <p:spPr bwMode="auto">
          <a:xfrm>
            <a:off x="457200" y="1600200"/>
            <a:ext cx="7447360" cy="132343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CA" sz="2000" b="0" i="0" u="none" strike="noStrike" cap="none" normalizeH="0" baseline="0" dirty="0" smtClean="0">
                <a:ln>
                  <a:noFill/>
                </a:ln>
                <a:solidFill>
                  <a:schemeClr val="tx1"/>
                </a:solidFill>
                <a:effectLst/>
                <a:latin typeface="+mj-lt"/>
              </a:rPr>
              <a:t>Pick the food and beverage from the side station.</a:t>
            </a:r>
            <a:endParaRPr kumimoji="0" lang="en-US" sz="2000" b="0" i="0" u="none" strike="noStrike" cap="none" normalizeH="0" baseline="0" dirty="0" smtClean="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CA" sz="2000" b="0" i="0" u="none" strike="noStrike" cap="none" normalizeH="0" baseline="0" dirty="0" smtClean="0">
                <a:ln>
                  <a:noFill/>
                </a:ln>
                <a:solidFill>
                  <a:schemeClr val="tx1"/>
                </a:solidFill>
                <a:effectLst/>
                <a:latin typeface="+mj-lt"/>
              </a:rPr>
              <a:t>Make sure they as per the standards if not rectify them immediately.</a:t>
            </a:r>
            <a:endParaRPr kumimoji="0" lang="en-US" sz="2000" b="0" i="0" u="none" strike="noStrike" cap="none" normalizeH="0" baseline="0" dirty="0" smtClean="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CA" sz="2000" b="0" i="0" u="none" strike="noStrike" cap="none" normalizeH="0" baseline="0" dirty="0" smtClean="0">
                <a:ln>
                  <a:noFill/>
                </a:ln>
                <a:solidFill>
                  <a:schemeClr val="tx1"/>
                </a:solidFill>
                <a:effectLst/>
                <a:latin typeface="+mj-lt"/>
              </a:rPr>
              <a:t>Serve them on the table while announcing the dishes clearly.</a:t>
            </a:r>
          </a:p>
          <a:p>
            <a:pPr marL="0" marR="0" lvl="0" indent="0" algn="l" defTabSz="914400" rtl="0" eaLnBrk="0" fontAlgn="base" latinLnBrk="0" hangingPunct="0">
              <a:lnSpc>
                <a:spcPct val="100000"/>
              </a:lnSpc>
              <a:spcBef>
                <a:spcPct val="0"/>
              </a:spcBef>
              <a:spcAft>
                <a:spcPct val="0"/>
              </a:spcAft>
              <a:buClrTx/>
              <a:buSzTx/>
              <a:buFontTx/>
              <a:buChar char="•"/>
              <a:tabLst/>
            </a:pPr>
            <a:r>
              <a:rPr lang="en-CA" sz="2000" dirty="0" smtClean="0">
                <a:latin typeface="+mj-lt"/>
              </a:rPr>
              <a:t>Maintain timeliness.</a:t>
            </a:r>
            <a:endParaRPr kumimoji="0" lang="en-CA" sz="20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90600"/>
          </a:xfrm>
        </p:spPr>
        <p:txBody>
          <a:bodyPr>
            <a:noAutofit/>
          </a:bodyPr>
          <a:lstStyle/>
          <a:p>
            <a:pPr algn="l"/>
            <a:r>
              <a:rPr lang="en-CA" sz="3600" b="1" dirty="0"/>
              <a:t>Checking back</a:t>
            </a:r>
            <a:r>
              <a:rPr lang="en-US" sz="3600" dirty="0"/>
              <a:t/>
            </a:r>
            <a:br>
              <a:rPr lang="en-US" sz="3600" dirty="0"/>
            </a:br>
            <a:endParaRPr lang="en-US" sz="3600" dirty="0"/>
          </a:p>
        </p:txBody>
      </p:sp>
      <p:sp>
        <p:nvSpPr>
          <p:cNvPr id="3" name="Content Placeholder 2"/>
          <p:cNvSpPr>
            <a:spLocks noGrp="1"/>
          </p:cNvSpPr>
          <p:nvPr>
            <p:ph sz="quarter" idx="1"/>
          </p:nvPr>
        </p:nvSpPr>
        <p:spPr/>
        <p:txBody>
          <a:bodyPr>
            <a:normAutofit/>
          </a:bodyPr>
          <a:lstStyle/>
          <a:p>
            <a:pPr lvl="0"/>
            <a:r>
              <a:rPr lang="en-CA" sz="2000" dirty="0" smtClean="0">
                <a:latin typeface="+mj-lt"/>
              </a:rPr>
              <a:t>Senior Captain / Captain / Wait staff must check back (with the guest) within a few minutes after the food / drinks are served as there would be an opportunity for service recovery in case of guest dissatisfaction.</a:t>
            </a:r>
            <a:endParaRPr lang="en-US" sz="2000" dirty="0" smtClean="0">
              <a:latin typeface="+mj-lt"/>
            </a:endParaRPr>
          </a:p>
          <a:p>
            <a:pPr lvl="0"/>
            <a:r>
              <a:rPr lang="en-CA" sz="2000" dirty="0" smtClean="0">
                <a:latin typeface="+mj-lt"/>
              </a:rPr>
              <a:t>Checking back would mean to go back to the guest and checking if everything has been up to their liking / desire.</a:t>
            </a:r>
            <a:endParaRPr lang="en-US" sz="2000" dirty="0" smtClean="0">
              <a:latin typeface="+mj-lt"/>
            </a:endParaRPr>
          </a:p>
          <a:p>
            <a:pPr lvl="0"/>
            <a:r>
              <a:rPr lang="en-CA" sz="2000" dirty="0" smtClean="0">
                <a:latin typeface="+mj-lt"/>
              </a:rPr>
              <a:t>Please do not disturb the guest who are in midst of conversations, in such cases just judge if they are satisfied by going close to the table and exchange a smile if you catch eyes with someone.</a:t>
            </a:r>
            <a:endParaRPr lang="en-US" sz="2000" dirty="0" smtClean="0">
              <a:latin typeface="+mj-lt"/>
            </a:endParaRPr>
          </a:p>
          <a:p>
            <a:pPr>
              <a:buNone/>
            </a:pPr>
            <a:endParaRPr lang="en-US" sz="2000" dirty="0">
              <a:latin typeface="+mj-lt"/>
            </a:endParaRPr>
          </a:p>
          <a:p>
            <a:endParaRPr lang="en-US" sz="2000" dirty="0">
              <a:latin typeface="+mj-lt"/>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b="1" dirty="0"/>
              <a:t>Clearing and crumbing</a:t>
            </a:r>
            <a:endParaRPr lang="en-US" sz="3600" dirty="0"/>
          </a:p>
        </p:txBody>
      </p:sp>
      <p:sp>
        <p:nvSpPr>
          <p:cNvPr id="3" name="Content Placeholder 2"/>
          <p:cNvSpPr>
            <a:spLocks noGrp="1"/>
          </p:cNvSpPr>
          <p:nvPr>
            <p:ph sz="quarter" idx="1"/>
          </p:nvPr>
        </p:nvSpPr>
        <p:spPr/>
        <p:txBody>
          <a:bodyPr>
            <a:normAutofit/>
          </a:bodyPr>
          <a:lstStyle/>
          <a:p>
            <a:pPr lvl="0"/>
            <a:r>
              <a:rPr lang="en-CA" sz="2000" dirty="0" smtClean="0"/>
              <a:t>Ask before you start clearance.</a:t>
            </a:r>
            <a:endParaRPr lang="en-US" sz="2000" dirty="0" smtClean="0"/>
          </a:p>
          <a:p>
            <a:pPr lvl="0"/>
            <a:r>
              <a:rPr lang="en-CA" sz="2000" dirty="0" smtClean="0"/>
              <a:t>Clear the table without dropping equipments.</a:t>
            </a:r>
            <a:endParaRPr lang="en-US" sz="2000" dirty="0" smtClean="0"/>
          </a:p>
          <a:p>
            <a:pPr lvl="0"/>
            <a:r>
              <a:rPr lang="en-CA" sz="2000" dirty="0" smtClean="0"/>
              <a:t>Crumb the table if needed.</a:t>
            </a:r>
            <a:endParaRPr lang="en-US" sz="2000" dirty="0" smtClean="0"/>
          </a:p>
          <a:p>
            <a:pPr>
              <a:buNone/>
            </a:pPr>
            <a:endParaRPr lang="en-US" sz="2000" dirty="0"/>
          </a:p>
          <a:p>
            <a:endParaRPr lang="en-US" sz="2000"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066800"/>
          </a:xfrm>
        </p:spPr>
        <p:txBody>
          <a:bodyPr>
            <a:noAutofit/>
          </a:bodyPr>
          <a:lstStyle/>
          <a:p>
            <a:pPr algn="l"/>
            <a:r>
              <a:rPr lang="en-CA" sz="3600" b="1" dirty="0" smtClean="0"/>
              <a:t/>
            </a:r>
            <a:br>
              <a:rPr lang="en-CA" sz="3600" b="1" dirty="0" smtClean="0"/>
            </a:br>
            <a:r>
              <a:rPr lang="en-CA" sz="3600" b="1" dirty="0" smtClean="0"/>
              <a:t>Offer </a:t>
            </a:r>
            <a:r>
              <a:rPr lang="en-CA" sz="3600" b="1" dirty="0"/>
              <a:t>more </a:t>
            </a:r>
            <a:r>
              <a:rPr lang="en-CA" sz="3600" b="1" dirty="0" smtClean="0"/>
              <a:t>beverages</a:t>
            </a:r>
            <a:r>
              <a:rPr lang="en-US" sz="3600" dirty="0"/>
              <a:t/>
            </a:r>
            <a:br>
              <a:rPr lang="en-US" sz="3600" dirty="0"/>
            </a:br>
            <a:endParaRPr lang="en-US" sz="3600" dirty="0"/>
          </a:p>
        </p:txBody>
      </p:sp>
      <p:sp>
        <p:nvSpPr>
          <p:cNvPr id="3" name="Content Placeholder 2"/>
          <p:cNvSpPr>
            <a:spLocks noGrp="1"/>
          </p:cNvSpPr>
          <p:nvPr>
            <p:ph sz="quarter" idx="1"/>
          </p:nvPr>
        </p:nvSpPr>
        <p:spPr/>
        <p:txBody>
          <a:bodyPr>
            <a:normAutofit/>
          </a:bodyPr>
          <a:lstStyle/>
          <a:p>
            <a:pPr lvl="0"/>
            <a:r>
              <a:rPr lang="en-CA" sz="2000" dirty="0" smtClean="0"/>
              <a:t>Ask for more beverages.</a:t>
            </a:r>
            <a:endParaRPr lang="en-US" sz="2000" dirty="0" smtClean="0"/>
          </a:p>
          <a:p>
            <a:pPr lvl="0"/>
            <a:r>
              <a:rPr lang="en-CA" sz="2000" dirty="0" smtClean="0"/>
              <a:t>Suggest items from the menu.</a:t>
            </a: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INDEX</a:t>
            </a:r>
            <a:endParaRPr lang="en-US" sz="3600" b="1" dirty="0"/>
          </a:p>
        </p:txBody>
      </p:sp>
      <p:sp>
        <p:nvSpPr>
          <p:cNvPr id="3" name="Content Placeholder 2"/>
          <p:cNvSpPr>
            <a:spLocks noGrp="1"/>
          </p:cNvSpPr>
          <p:nvPr>
            <p:ph idx="1"/>
          </p:nvPr>
        </p:nvSpPr>
        <p:spPr/>
        <p:txBody>
          <a:bodyPr>
            <a:normAutofit fontScale="85000" lnSpcReduction="20000"/>
          </a:bodyPr>
          <a:lstStyle/>
          <a:p>
            <a:r>
              <a:rPr lang="en-US" dirty="0" smtClean="0"/>
              <a:t>Opening &amp; Closing of the bar – Steps &amp; checklist</a:t>
            </a:r>
          </a:p>
          <a:p>
            <a:r>
              <a:rPr lang="en-US" dirty="0" smtClean="0"/>
              <a:t>Opening &amp; Closing of the restaurant – Steps &amp; checklist</a:t>
            </a:r>
          </a:p>
          <a:p>
            <a:r>
              <a:rPr lang="en-US" dirty="0" smtClean="0"/>
              <a:t>Key processes – Guest Service </a:t>
            </a:r>
          </a:p>
          <a:p>
            <a:r>
              <a:rPr lang="en-US" b="1" dirty="0" smtClean="0">
                <a:solidFill>
                  <a:srgbClr val="FFC000"/>
                </a:solidFill>
              </a:rPr>
              <a:t>Other processes</a:t>
            </a:r>
          </a:p>
          <a:p>
            <a:r>
              <a:rPr lang="en-US" dirty="0" smtClean="0"/>
              <a:t>Essentials &amp; Generic Standards</a:t>
            </a:r>
          </a:p>
          <a:p>
            <a:r>
              <a:rPr lang="en-US" dirty="0" smtClean="0"/>
              <a:t>10 steps for Guest Delight</a:t>
            </a:r>
          </a:p>
          <a:p>
            <a:r>
              <a:rPr lang="en-US" dirty="0" smtClean="0"/>
              <a:t>Company Policies linked to F &amp; B Service</a:t>
            </a:r>
          </a:p>
          <a:p>
            <a:r>
              <a:rPr lang="en-US" dirty="0" smtClean="0"/>
              <a:t>Reporting procedures &amp; format</a:t>
            </a:r>
          </a:p>
          <a:p>
            <a:r>
              <a:rPr lang="en-US" dirty="0" smtClean="0"/>
              <a:t>Budgeting procedures &amp; format</a:t>
            </a:r>
          </a:p>
          <a:p>
            <a:r>
              <a:rPr lang="en-US" dirty="0" smtClean="0"/>
              <a:t>Control procedures &amp; format</a:t>
            </a:r>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fontAlgn="auto">
              <a:spcAft>
                <a:spcPts val="0"/>
              </a:spcAft>
              <a:defRPr/>
            </a:pPr>
            <a:r>
              <a:rPr lang="en-US" sz="3600" b="1" dirty="0" smtClean="0"/>
              <a:t>Other Processes</a:t>
            </a:r>
            <a:endParaRPr lang="en-US" sz="3600" b="1" dirty="0"/>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latin typeface="Verdana" pitchFamily="34" charset="0"/>
              </a:rPr>
              <a:t>Matrix for Employee of the month (operational excellence)</a:t>
            </a:r>
            <a:endParaRPr lang="en-US" sz="2800" b="1" dirty="0">
              <a:latin typeface="Verdana" pitchFamily="34" charset="0"/>
            </a:endParaRPr>
          </a:p>
        </p:txBody>
      </p:sp>
      <p:graphicFrame>
        <p:nvGraphicFramePr>
          <p:cNvPr id="5" name="Content Placeholder 4"/>
          <p:cNvGraphicFramePr>
            <a:graphicFrameLocks noGrp="1"/>
          </p:cNvGraphicFramePr>
          <p:nvPr>
            <p:ph idx="1"/>
          </p:nvPr>
        </p:nvGraphicFramePr>
        <p:xfrm>
          <a:off x="457200" y="1630680"/>
          <a:ext cx="7924800" cy="3413760"/>
        </p:xfrm>
        <a:graphic>
          <a:graphicData uri="http://schemas.openxmlformats.org/drawingml/2006/table">
            <a:tbl>
              <a:tblPr firstRow="1" bandRow="1">
                <a:tableStyleId>{5C22544A-7EE6-4342-B048-85BDC9FD1C3A}</a:tableStyleId>
              </a:tblPr>
              <a:tblGrid>
                <a:gridCol w="2641600"/>
                <a:gridCol w="2641600"/>
                <a:gridCol w="2641600"/>
              </a:tblGrid>
              <a:tr h="396240">
                <a:tc>
                  <a:txBody>
                    <a:bodyPr/>
                    <a:lstStyle/>
                    <a:p>
                      <a:r>
                        <a:rPr lang="en-US" dirty="0" smtClean="0"/>
                        <a:t>Measure</a:t>
                      </a:r>
                      <a:endParaRPr lang="en-US" dirty="0"/>
                    </a:p>
                  </a:txBody>
                  <a:tcPr/>
                </a:tc>
                <a:tc>
                  <a:txBody>
                    <a:bodyPr/>
                    <a:lstStyle/>
                    <a:p>
                      <a:pPr algn="ctr"/>
                      <a:r>
                        <a:rPr lang="en-US" dirty="0" smtClean="0"/>
                        <a:t>Hops</a:t>
                      </a:r>
                      <a:r>
                        <a:rPr lang="en-US" baseline="0" dirty="0" smtClean="0"/>
                        <a:t> N Grains Core Values</a:t>
                      </a:r>
                      <a:endParaRPr lang="en-US" dirty="0"/>
                    </a:p>
                  </a:txBody>
                  <a:tcPr/>
                </a:tc>
                <a:tc>
                  <a:txBody>
                    <a:bodyPr/>
                    <a:lstStyle/>
                    <a:p>
                      <a:pPr algn="ctr"/>
                      <a:r>
                        <a:rPr lang="en-US" dirty="0" smtClean="0"/>
                        <a:t>Comments</a:t>
                      </a:r>
                      <a:endParaRPr lang="en-US" dirty="0"/>
                    </a:p>
                  </a:txBody>
                  <a:tcPr/>
                </a:tc>
              </a:tr>
              <a:tr h="396240">
                <a:tc>
                  <a:txBody>
                    <a:bodyPr/>
                    <a:lstStyle/>
                    <a:p>
                      <a:r>
                        <a:rPr lang="en-US" dirty="0" smtClean="0"/>
                        <a:t>Grooming</a:t>
                      </a:r>
                      <a:endParaRPr lang="en-US" dirty="0"/>
                    </a:p>
                  </a:txBody>
                  <a:tcPr/>
                </a:tc>
                <a:tc>
                  <a:txBody>
                    <a:bodyPr/>
                    <a:lstStyle/>
                    <a:p>
                      <a:pPr algn="ctr"/>
                      <a:r>
                        <a:rPr lang="en-US" dirty="0" smtClean="0"/>
                        <a:t>√</a:t>
                      </a:r>
                      <a:endParaRPr lang="en-US" dirty="0"/>
                    </a:p>
                  </a:txBody>
                  <a:tcPr/>
                </a:tc>
                <a:tc>
                  <a:txBody>
                    <a:bodyPr/>
                    <a:lstStyle/>
                    <a:p>
                      <a:pPr algn="ctr"/>
                      <a:endParaRPr lang="en-US" dirty="0"/>
                    </a:p>
                  </a:txBody>
                  <a:tcPr/>
                </a:tc>
              </a:tr>
              <a:tr h="396240">
                <a:tc>
                  <a:txBody>
                    <a:bodyPr/>
                    <a:lstStyle/>
                    <a:p>
                      <a:r>
                        <a:rPr lang="en-US" dirty="0" smtClean="0"/>
                        <a:t>Adherence to SOP’s</a:t>
                      </a:r>
                      <a:endParaRPr lang="en-US" dirty="0"/>
                    </a:p>
                  </a:txBody>
                  <a:tcPr/>
                </a:tc>
                <a:tc>
                  <a:txBody>
                    <a:bodyPr/>
                    <a:lstStyle/>
                    <a:p>
                      <a:pPr algn="ctr"/>
                      <a:r>
                        <a:rPr lang="en-US" dirty="0" smtClean="0"/>
                        <a:t>√</a:t>
                      </a:r>
                      <a:endParaRPr lang="en-US" dirty="0"/>
                    </a:p>
                  </a:txBody>
                  <a:tcPr/>
                </a:tc>
                <a:tc>
                  <a:txBody>
                    <a:bodyPr/>
                    <a:lstStyle/>
                    <a:p>
                      <a:pPr algn="ctr"/>
                      <a:endParaRPr lang="en-US" dirty="0"/>
                    </a:p>
                  </a:txBody>
                  <a:tcPr/>
                </a:tc>
              </a:tr>
              <a:tr h="396240">
                <a:tc>
                  <a:txBody>
                    <a:bodyPr/>
                    <a:lstStyle/>
                    <a:p>
                      <a:r>
                        <a:rPr lang="en-US" dirty="0" smtClean="0"/>
                        <a:t>Punctuality</a:t>
                      </a:r>
                      <a:endParaRPr lang="en-US" dirty="0"/>
                    </a:p>
                  </a:txBody>
                  <a:tcPr/>
                </a:tc>
                <a:tc>
                  <a:txBody>
                    <a:bodyPr/>
                    <a:lstStyle/>
                    <a:p>
                      <a:pPr algn="ctr"/>
                      <a:r>
                        <a:rPr lang="en-US" dirty="0" smtClean="0"/>
                        <a:t>√</a:t>
                      </a:r>
                      <a:endParaRPr lang="en-US" dirty="0"/>
                    </a:p>
                  </a:txBody>
                  <a:tcPr/>
                </a:tc>
                <a:tc>
                  <a:txBody>
                    <a:bodyPr/>
                    <a:lstStyle/>
                    <a:p>
                      <a:pPr algn="ctr"/>
                      <a:endParaRPr lang="en-US" dirty="0"/>
                    </a:p>
                  </a:txBody>
                  <a:tcPr/>
                </a:tc>
              </a:tr>
              <a:tr h="396240">
                <a:tc>
                  <a:txBody>
                    <a:bodyPr/>
                    <a:lstStyle/>
                    <a:p>
                      <a:r>
                        <a:rPr lang="en-US" dirty="0" smtClean="0"/>
                        <a:t>Attendance</a:t>
                      </a:r>
                      <a:endParaRPr lang="en-US" dirty="0"/>
                    </a:p>
                  </a:txBody>
                  <a:tcPr/>
                </a:tc>
                <a:tc>
                  <a:txBody>
                    <a:bodyPr/>
                    <a:lstStyle/>
                    <a:p>
                      <a:pPr algn="ctr"/>
                      <a:r>
                        <a:rPr lang="en-US" dirty="0" smtClean="0"/>
                        <a:t>√</a:t>
                      </a:r>
                      <a:endParaRPr lang="en-US" dirty="0"/>
                    </a:p>
                  </a:txBody>
                  <a:tcPr/>
                </a:tc>
                <a:tc>
                  <a:txBody>
                    <a:bodyPr/>
                    <a:lstStyle/>
                    <a:p>
                      <a:pPr algn="ctr"/>
                      <a:endParaRPr lang="en-US" dirty="0"/>
                    </a:p>
                  </a:txBody>
                  <a:tcPr/>
                </a:tc>
              </a:tr>
              <a:tr h="396240">
                <a:tc>
                  <a:txBody>
                    <a:bodyPr/>
                    <a:lstStyle/>
                    <a:p>
                      <a:r>
                        <a:rPr lang="en-US" dirty="0" smtClean="0"/>
                        <a:t>Guest Feedback</a:t>
                      </a:r>
                      <a:endParaRPr lang="en-US" dirty="0"/>
                    </a:p>
                  </a:txBody>
                  <a:tcPr/>
                </a:tc>
                <a:tc>
                  <a:txBody>
                    <a:bodyPr/>
                    <a:lstStyle/>
                    <a:p>
                      <a:pPr algn="ctr"/>
                      <a:r>
                        <a:rPr lang="en-US" dirty="0" smtClean="0"/>
                        <a:t>√</a:t>
                      </a:r>
                      <a:endParaRPr lang="en-US" dirty="0"/>
                    </a:p>
                  </a:txBody>
                  <a:tcPr/>
                </a:tc>
                <a:tc>
                  <a:txBody>
                    <a:bodyPr/>
                    <a:lstStyle/>
                    <a:p>
                      <a:pPr algn="ctr"/>
                      <a:r>
                        <a:rPr lang="en-US" dirty="0" smtClean="0"/>
                        <a:t>90</a:t>
                      </a:r>
                      <a:r>
                        <a:rPr lang="en-US" baseline="0" dirty="0" smtClean="0"/>
                        <a:t> – 95% Excellent</a:t>
                      </a:r>
                      <a:endParaRPr lang="en-US" dirty="0"/>
                    </a:p>
                  </a:txBody>
                  <a:tcPr/>
                </a:tc>
              </a:tr>
              <a:tr h="396240">
                <a:tc>
                  <a:txBody>
                    <a:bodyPr/>
                    <a:lstStyle/>
                    <a:p>
                      <a:r>
                        <a:rPr lang="en-US" dirty="0" smtClean="0"/>
                        <a:t>Pro</a:t>
                      </a:r>
                      <a:r>
                        <a:rPr lang="en-US" baseline="0" dirty="0" smtClean="0"/>
                        <a:t> active</a:t>
                      </a:r>
                      <a:endParaRPr lang="en-US" dirty="0"/>
                    </a:p>
                  </a:txBody>
                  <a:tcPr/>
                </a:tc>
                <a:tc>
                  <a:txBody>
                    <a:bodyPr/>
                    <a:lstStyle/>
                    <a:p>
                      <a:pPr algn="ctr"/>
                      <a:r>
                        <a:rPr lang="en-US" dirty="0" smtClean="0"/>
                        <a:t>√</a:t>
                      </a:r>
                      <a:endParaRPr lang="en-US" dirty="0"/>
                    </a:p>
                  </a:txBody>
                  <a:tcPr/>
                </a:tc>
                <a:tc>
                  <a:txBody>
                    <a:bodyPr/>
                    <a:lstStyle/>
                    <a:p>
                      <a:pPr algn="ctr"/>
                      <a:endParaRPr lang="en-US" dirty="0"/>
                    </a:p>
                  </a:txBody>
                  <a:tcPr/>
                </a:tc>
              </a:tr>
              <a:tr h="396240">
                <a:tc>
                  <a:txBody>
                    <a:bodyPr/>
                    <a:lstStyle/>
                    <a:p>
                      <a:r>
                        <a:rPr lang="en-US" dirty="0" smtClean="0"/>
                        <a:t>Up selling</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endParaRPr lang="en-US" dirty="0"/>
                    </a:p>
                  </a:txBody>
                  <a:tcPr/>
                </a:tc>
                <a:tc>
                  <a:txBody>
                    <a:bodyPr/>
                    <a:lstStyle/>
                    <a:p>
                      <a:pPr algn="ctr"/>
                      <a:endParaRPr lang="en-US" dirty="0"/>
                    </a:p>
                  </a:txBody>
                  <a:tcPr/>
                </a:tc>
              </a:tr>
            </a:tbl>
          </a:graphicData>
        </a:graphic>
      </p:graphicFrame>
      <p:sp>
        <p:nvSpPr>
          <p:cNvPr id="4" name="TextBox 3"/>
          <p:cNvSpPr txBox="1"/>
          <p:nvPr/>
        </p:nvSpPr>
        <p:spPr>
          <a:xfrm>
            <a:off x="533400" y="5257800"/>
            <a:ext cx="6858000" cy="1477328"/>
          </a:xfrm>
          <a:prstGeom prst="rect">
            <a:avLst/>
          </a:prstGeom>
          <a:noFill/>
        </p:spPr>
        <p:txBody>
          <a:bodyPr wrap="square" rtlCol="0">
            <a:spAutoFit/>
          </a:bodyPr>
          <a:lstStyle/>
          <a:p>
            <a:r>
              <a:rPr lang="en-US" b="1" dirty="0" smtClean="0"/>
              <a:t>Marked on a month basis by immediate Senior, i.e.</a:t>
            </a:r>
          </a:p>
          <a:p>
            <a:r>
              <a:rPr lang="en-US" i="1" dirty="0" smtClean="0"/>
              <a:t>~ Captain – for Wait Staff &amp; Runners.</a:t>
            </a:r>
          </a:p>
          <a:p>
            <a:r>
              <a:rPr lang="en-US" i="1" dirty="0" smtClean="0"/>
              <a:t>~ Senior Captain – for Captains, Bartender &amp; Assistant Bartender.</a:t>
            </a:r>
          </a:p>
          <a:p>
            <a:r>
              <a:rPr lang="en-US" i="1" dirty="0" smtClean="0"/>
              <a:t>~ Assistant Manager – for Hostess and Senior Captains</a:t>
            </a:r>
          </a:p>
          <a:p>
            <a:r>
              <a:rPr lang="en-US" i="1" dirty="0" smtClean="0"/>
              <a:t>~ Outlet Manager – for Assistant Managers.</a:t>
            </a:r>
            <a:endParaRPr lang="en-US" i="1"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Incentive Procedures</a:t>
            </a:r>
            <a:endParaRPr lang="en-US" sz="3600" b="1" dirty="0"/>
          </a:p>
        </p:txBody>
      </p:sp>
      <p:sp>
        <p:nvSpPr>
          <p:cNvPr id="3" name="Content Placeholder 2"/>
          <p:cNvSpPr>
            <a:spLocks noGrp="1"/>
          </p:cNvSpPr>
          <p:nvPr>
            <p:ph idx="1"/>
          </p:nvPr>
        </p:nvSpPr>
        <p:spPr>
          <a:xfrm>
            <a:off x="457200" y="1600200"/>
            <a:ext cx="8686800" cy="4525963"/>
          </a:xfrm>
        </p:spPr>
        <p:txBody>
          <a:bodyPr>
            <a:normAutofit/>
          </a:bodyPr>
          <a:lstStyle/>
          <a:p>
            <a:pPr>
              <a:buNone/>
            </a:pPr>
            <a:r>
              <a:rPr lang="en-US" sz="2400" dirty="0" smtClean="0"/>
              <a:t>Incentives should be linked to the Targets (monthly / yearly).</a:t>
            </a:r>
          </a:p>
          <a:p>
            <a:pPr>
              <a:buNone/>
            </a:pPr>
            <a:r>
              <a:rPr lang="en-US" sz="2400" dirty="0" smtClean="0"/>
              <a:t>On achievement of the same, the staff should be entitled for -</a:t>
            </a:r>
          </a:p>
          <a:p>
            <a:r>
              <a:rPr lang="en-US" sz="2400" dirty="0" smtClean="0"/>
              <a:t>Cash benefits – </a:t>
            </a:r>
            <a:r>
              <a:rPr lang="en-US" sz="2400" b="1" i="1" dirty="0" smtClean="0"/>
              <a:t>Grade-wise</a:t>
            </a:r>
          </a:p>
          <a:p>
            <a:r>
              <a:rPr lang="en-US" sz="2400" dirty="0" smtClean="0"/>
              <a:t>Letter of appreciation – </a:t>
            </a:r>
            <a:r>
              <a:rPr lang="en-US" sz="2400" i="1" dirty="0" smtClean="0"/>
              <a:t>From the Owner!</a:t>
            </a:r>
          </a:p>
          <a:p>
            <a:r>
              <a:rPr lang="en-US" sz="2400" dirty="0" smtClean="0"/>
              <a:t>Employee of the month – </a:t>
            </a:r>
            <a:r>
              <a:rPr lang="en-US" sz="2400" b="1" i="1" dirty="0" smtClean="0"/>
              <a:t>To be decided by the Top Management!</a:t>
            </a:r>
          </a:p>
          <a:p>
            <a:r>
              <a:rPr lang="en-US" sz="2400" dirty="0" smtClean="0"/>
              <a:t>A verbal appreciation mentioning “Good Work Done – Guys!”</a:t>
            </a:r>
          </a:p>
          <a:p>
            <a:pPr>
              <a:buNone/>
            </a:pPr>
            <a:r>
              <a:rPr lang="en-US" sz="2400" dirty="0" smtClean="0"/>
              <a:t>	is also commendable.</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Tipping Procedure</a:t>
            </a:r>
            <a:endParaRPr lang="en-US" sz="3600" b="1" dirty="0">
              <a:latin typeface="Verdana" pitchFamily="34" charset="0"/>
            </a:endParaRPr>
          </a:p>
        </p:txBody>
      </p:sp>
      <p:sp>
        <p:nvSpPr>
          <p:cNvPr id="3" name="Content Placeholder 2"/>
          <p:cNvSpPr>
            <a:spLocks noGrp="1"/>
          </p:cNvSpPr>
          <p:nvPr>
            <p:ph idx="1"/>
          </p:nvPr>
        </p:nvSpPr>
        <p:spPr/>
        <p:txBody>
          <a:bodyPr>
            <a:normAutofit fontScale="92500" lnSpcReduction="20000"/>
          </a:bodyPr>
          <a:lstStyle/>
          <a:p>
            <a:r>
              <a:rPr lang="en-US" sz="1800" b="1" dirty="0" smtClean="0">
                <a:latin typeface="Verdana" pitchFamily="34" charset="0"/>
              </a:rPr>
              <a:t>Central pooling</a:t>
            </a:r>
          </a:p>
          <a:p>
            <a:pPr>
              <a:buNone/>
            </a:pPr>
            <a:r>
              <a:rPr lang="en-US" sz="1800" dirty="0" smtClean="0">
                <a:latin typeface="Verdana" pitchFamily="34" charset="0"/>
              </a:rPr>
              <a:t>	Tips to be added for the given period (mentioned under Tips Register in next page) &amp; divided equally between the number of Food and Beverage Staff. </a:t>
            </a:r>
          </a:p>
          <a:p>
            <a:pPr>
              <a:buNone/>
            </a:pPr>
            <a:r>
              <a:rPr lang="en-US" sz="1800" dirty="0" smtClean="0">
                <a:latin typeface="Verdana" pitchFamily="34" charset="0"/>
              </a:rPr>
              <a:t>	</a:t>
            </a:r>
            <a:r>
              <a:rPr lang="en-US" sz="1800" i="1" dirty="0" smtClean="0">
                <a:latin typeface="Verdana" pitchFamily="34" charset="0"/>
              </a:rPr>
              <a:t>Example – Collection for 10 days is Rs.15000/-, considering Hops N Grains total F &amp; B Staff is equal to 42 numbers, per head Tips Distribution for that given period will be 15000 / 42, i.e. Rs. 357/-</a:t>
            </a:r>
          </a:p>
          <a:p>
            <a:endParaRPr lang="en-US" sz="1800" dirty="0" smtClean="0">
              <a:latin typeface="Verdana" pitchFamily="34" charset="0"/>
            </a:endParaRPr>
          </a:p>
          <a:p>
            <a:r>
              <a:rPr lang="en-US" sz="1800" b="1" dirty="0" smtClean="0">
                <a:latin typeface="Verdana" pitchFamily="34" charset="0"/>
              </a:rPr>
              <a:t>Grade-wise distribution</a:t>
            </a:r>
            <a:endParaRPr lang="en-US" sz="1800" dirty="0" smtClean="0">
              <a:latin typeface="Verdana" pitchFamily="34" charset="0"/>
            </a:endParaRPr>
          </a:p>
          <a:p>
            <a:pPr>
              <a:buNone/>
            </a:pPr>
            <a:r>
              <a:rPr lang="en-US" sz="1800" dirty="0" smtClean="0">
                <a:latin typeface="Verdana" pitchFamily="34" charset="0"/>
              </a:rPr>
              <a:t>	Every Food &amp; Beverage Staff is given a Grade (ex. Outlet Manager G1, Assistant Manager G2…)Based on which each grade carries it own points (ex. E1 – 1 point, E2 – 5 points..). Hence post the tips are added (as mentioned above) it gets divided by the total points for the F &amp; B Service. Once the per point cost is calculated the same gets distributed as per point valuation.</a:t>
            </a:r>
          </a:p>
          <a:p>
            <a:pPr>
              <a:buNone/>
            </a:pPr>
            <a:endParaRPr lang="en-US" sz="1800" b="1" dirty="0" smtClean="0">
              <a:latin typeface="Verdana" pitchFamily="34" charset="0"/>
            </a:endParaRPr>
          </a:p>
          <a:p>
            <a:pPr>
              <a:buNone/>
            </a:pPr>
            <a:r>
              <a:rPr lang="en-US" sz="1800" b="1" dirty="0" smtClean="0">
                <a:latin typeface="Verdana" pitchFamily="34" charset="0"/>
              </a:rPr>
              <a:t>Note:</a:t>
            </a:r>
          </a:p>
          <a:p>
            <a:pPr>
              <a:buNone/>
            </a:pPr>
            <a:r>
              <a:rPr lang="en-US" sz="1800" b="1" i="1" dirty="0" smtClean="0">
                <a:latin typeface="Verdana" pitchFamily="34" charset="0"/>
              </a:rPr>
              <a:t>We recommend the Grade-wise distribution mechanics, as </a:t>
            </a:r>
          </a:p>
          <a:p>
            <a:pPr>
              <a:buNone/>
            </a:pPr>
            <a:r>
              <a:rPr lang="en-US" sz="1800" b="1" i="1" dirty="0" smtClean="0">
                <a:latin typeface="Verdana" pitchFamily="34" charset="0"/>
              </a:rPr>
              <a:t>the same acts as motivational tool (work better &amp; earn more!)</a:t>
            </a:r>
            <a:endParaRPr lang="en-US" sz="1800" b="1" i="1" dirty="0">
              <a:latin typeface="Verdana"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Tip Register</a:t>
            </a:r>
            <a:endParaRPr lang="en-US" sz="3600" b="1" dirty="0">
              <a:latin typeface="Verdana" pitchFamily="34" charset="0"/>
            </a:endParaRPr>
          </a:p>
        </p:txBody>
      </p:sp>
      <p:sp>
        <p:nvSpPr>
          <p:cNvPr id="3" name="Content Placeholder 2"/>
          <p:cNvSpPr>
            <a:spLocks noGrp="1"/>
          </p:cNvSpPr>
          <p:nvPr>
            <p:ph idx="1"/>
          </p:nvPr>
        </p:nvSpPr>
        <p:spPr/>
        <p:txBody>
          <a:bodyPr>
            <a:normAutofit/>
          </a:bodyPr>
          <a:lstStyle/>
          <a:p>
            <a:r>
              <a:rPr lang="en-US" sz="2000" dirty="0" smtClean="0">
                <a:latin typeface="Verdana" pitchFamily="34" charset="0"/>
              </a:rPr>
              <a:t>Assistant Manager to assemble all the Tips received during one operational day. Count and register the amount in the register with currency denomination.</a:t>
            </a:r>
          </a:p>
          <a:p>
            <a:r>
              <a:rPr lang="en-US" sz="2000" dirty="0" smtClean="0">
                <a:latin typeface="Verdana" pitchFamily="34" charset="0"/>
              </a:rPr>
              <a:t>Tips to be distributed on a –</a:t>
            </a:r>
          </a:p>
          <a:p>
            <a:pPr>
              <a:buFontTx/>
              <a:buChar char="-"/>
            </a:pPr>
            <a:r>
              <a:rPr lang="en-US" sz="2000" dirty="0" smtClean="0">
                <a:latin typeface="Verdana" pitchFamily="34" charset="0"/>
              </a:rPr>
              <a:t>10 days basis</a:t>
            </a:r>
          </a:p>
          <a:p>
            <a:pPr>
              <a:buFontTx/>
              <a:buChar char="-"/>
            </a:pPr>
            <a:r>
              <a:rPr lang="en-US" sz="2000" dirty="0" smtClean="0">
                <a:latin typeface="Verdana" pitchFamily="34" charset="0"/>
              </a:rPr>
              <a:t>Fortnightly basis</a:t>
            </a:r>
          </a:p>
          <a:p>
            <a:r>
              <a:rPr lang="en-US" sz="2000" dirty="0" smtClean="0">
                <a:latin typeface="Verdana" pitchFamily="34" charset="0"/>
              </a:rPr>
              <a:t>To be signed by the Assistant Manager &amp; kept under lock and key along with the Tip Box.</a:t>
            </a:r>
          </a:p>
          <a:p>
            <a:r>
              <a:rPr lang="en-US" sz="2000" dirty="0" smtClean="0">
                <a:latin typeface="Verdana" pitchFamily="34" charset="0"/>
              </a:rPr>
              <a:t>Post distribution, each F &amp; B Staff to sign in the register and take his / her tips for the period.</a:t>
            </a:r>
            <a:endParaRPr lang="en-US" sz="2000" dirty="0">
              <a:latin typeface="Verdana"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Attendance Register</a:t>
            </a:r>
            <a:endParaRPr lang="en-US" sz="3600" b="1" dirty="0">
              <a:latin typeface="Verdana" pitchFamily="34" charset="0"/>
            </a:endParaRPr>
          </a:p>
        </p:txBody>
      </p:sp>
      <p:graphicFrame>
        <p:nvGraphicFramePr>
          <p:cNvPr id="4" name="Content Placeholder 3"/>
          <p:cNvGraphicFramePr>
            <a:graphicFrameLocks noGrp="1"/>
          </p:cNvGraphicFramePr>
          <p:nvPr>
            <p:ph idx="1"/>
          </p:nvPr>
        </p:nvGraphicFramePr>
        <p:xfrm>
          <a:off x="457200" y="1671320"/>
          <a:ext cx="8229600" cy="2595880"/>
        </p:xfrm>
        <a:graphic>
          <a:graphicData uri="http://schemas.openxmlformats.org/drawingml/2006/table">
            <a:tbl>
              <a:tblPr firstRow="1" bandRow="1">
                <a:tableStyleId>{5C22544A-7EE6-4342-B048-85BDC9FD1C3A}</a:tableStyleId>
              </a:tblPr>
              <a:tblGrid>
                <a:gridCol w="762000"/>
                <a:gridCol w="2529840"/>
                <a:gridCol w="1645920"/>
                <a:gridCol w="1645920"/>
                <a:gridCol w="1645920"/>
              </a:tblGrid>
              <a:tr h="370840">
                <a:tc>
                  <a:txBody>
                    <a:bodyPr/>
                    <a:lstStyle/>
                    <a:p>
                      <a:pPr algn="ctr"/>
                      <a:r>
                        <a:rPr lang="en-US" dirty="0" smtClean="0"/>
                        <a:t>Sl No</a:t>
                      </a:r>
                      <a:endParaRPr lang="en-US" dirty="0"/>
                    </a:p>
                  </a:txBody>
                  <a:tcPr/>
                </a:tc>
                <a:tc>
                  <a:txBody>
                    <a:bodyPr/>
                    <a:lstStyle/>
                    <a:p>
                      <a:pPr algn="ctr"/>
                      <a:r>
                        <a:rPr lang="en-US" dirty="0" smtClean="0"/>
                        <a:t>Staff Name</a:t>
                      </a:r>
                      <a:endParaRPr lang="en-US" dirty="0"/>
                    </a:p>
                  </a:txBody>
                  <a:tcPr/>
                </a:tc>
                <a:tc>
                  <a:txBody>
                    <a:bodyPr/>
                    <a:lstStyle/>
                    <a:p>
                      <a:pPr algn="ctr"/>
                      <a:r>
                        <a:rPr lang="en-US" dirty="0" smtClean="0"/>
                        <a:t>1</a:t>
                      </a:r>
                      <a:r>
                        <a:rPr lang="en-US" baseline="30000" dirty="0" smtClean="0"/>
                        <a:t>st</a:t>
                      </a:r>
                      <a:r>
                        <a:rPr lang="en-US" dirty="0" smtClean="0"/>
                        <a:t> Aug 2010</a:t>
                      </a:r>
                      <a:endParaRPr lang="en-US" dirty="0"/>
                    </a:p>
                  </a:txBody>
                  <a:tcPr/>
                </a:tc>
                <a:tc>
                  <a:txBody>
                    <a:bodyPr/>
                    <a:lstStyle/>
                    <a:p>
                      <a:pPr algn="ctr"/>
                      <a:r>
                        <a:rPr lang="en-US" dirty="0" smtClean="0"/>
                        <a:t>2</a:t>
                      </a:r>
                      <a:r>
                        <a:rPr lang="en-US" baseline="30000" dirty="0" smtClean="0"/>
                        <a:t>nd</a:t>
                      </a:r>
                      <a:r>
                        <a:rPr lang="en-US" dirty="0" smtClean="0"/>
                        <a:t> Aug 2010</a:t>
                      </a:r>
                      <a:endParaRPr lang="en-US" dirty="0"/>
                    </a:p>
                  </a:txBody>
                  <a:tcPr/>
                </a:tc>
                <a:tc>
                  <a:txBody>
                    <a:bodyPr/>
                    <a:lstStyle/>
                    <a:p>
                      <a:pPr algn="ctr"/>
                      <a:r>
                        <a:rPr lang="en-US" dirty="0" smtClean="0"/>
                        <a:t>3</a:t>
                      </a:r>
                      <a:r>
                        <a:rPr lang="en-US" baseline="30000" dirty="0" smtClean="0"/>
                        <a:t>rd</a:t>
                      </a:r>
                      <a:r>
                        <a:rPr lang="en-US" dirty="0" smtClean="0"/>
                        <a:t> Aug 2010</a:t>
                      </a:r>
                      <a:endParaRPr lang="en-US" dirty="0"/>
                    </a:p>
                  </a:txBody>
                  <a:tcPr/>
                </a:tc>
              </a:tr>
              <a:tr h="370840">
                <a:tc>
                  <a:txBody>
                    <a:bodyPr/>
                    <a:lstStyle/>
                    <a:p>
                      <a:r>
                        <a:rPr lang="en-US" dirty="0" smtClean="0"/>
                        <a:t>1</a:t>
                      </a:r>
                      <a:endParaRPr lang="en-US" dirty="0"/>
                    </a:p>
                  </a:txBody>
                  <a:tcPr/>
                </a:tc>
                <a:tc>
                  <a:txBody>
                    <a:bodyPr/>
                    <a:lstStyle/>
                    <a:p>
                      <a:r>
                        <a:rPr lang="en-US" dirty="0" smtClean="0"/>
                        <a:t>Rahul Roy</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2</a:t>
                      </a:r>
                      <a:endParaRPr lang="en-US" dirty="0"/>
                    </a:p>
                  </a:txBody>
                  <a:tcPr/>
                </a:tc>
                <a:tc>
                  <a:txBody>
                    <a:bodyPr/>
                    <a:lstStyle/>
                    <a:p>
                      <a:r>
                        <a:rPr lang="en-US" dirty="0" smtClean="0"/>
                        <a:t>Ajay Malhotra</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3</a:t>
                      </a:r>
                      <a:endParaRPr lang="en-US" dirty="0"/>
                    </a:p>
                  </a:txBody>
                  <a:tcPr/>
                </a:tc>
                <a:tc>
                  <a:txBody>
                    <a:bodyPr/>
                    <a:lstStyle/>
                    <a:p>
                      <a:r>
                        <a:rPr lang="en-US" dirty="0" smtClean="0"/>
                        <a:t>Indrajit Singh</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4</a:t>
                      </a:r>
                      <a:endParaRPr lang="en-US" dirty="0"/>
                    </a:p>
                  </a:txBody>
                  <a:tcPr/>
                </a:tc>
                <a:tc>
                  <a:txBody>
                    <a:bodyPr/>
                    <a:lstStyle/>
                    <a:p>
                      <a:r>
                        <a:rPr lang="en-US" dirty="0" smtClean="0"/>
                        <a:t>Punit Agarwal</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5</a:t>
                      </a:r>
                      <a:endParaRPr lang="en-US" dirty="0"/>
                    </a:p>
                  </a:txBody>
                  <a:tcPr/>
                </a:tc>
                <a:tc>
                  <a:txBody>
                    <a:bodyPr/>
                    <a:lstStyle/>
                    <a:p>
                      <a:r>
                        <a:rPr lang="en-US" dirty="0" smtClean="0"/>
                        <a:t>Anjali Gupta</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6</a:t>
                      </a:r>
                      <a:endParaRPr lang="en-US" dirty="0"/>
                    </a:p>
                  </a:txBody>
                  <a:tcPr/>
                </a:tc>
                <a:tc>
                  <a:txBody>
                    <a:bodyPr/>
                    <a:lstStyle/>
                    <a:p>
                      <a:r>
                        <a:rPr lang="en-US" dirty="0" smtClean="0"/>
                        <a:t>Sukhpal Sodi</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8" name="TextBox 7"/>
          <p:cNvSpPr txBox="1"/>
          <p:nvPr/>
        </p:nvSpPr>
        <p:spPr>
          <a:xfrm>
            <a:off x="685800" y="4648200"/>
            <a:ext cx="7848600" cy="1200329"/>
          </a:xfrm>
          <a:prstGeom prst="rect">
            <a:avLst/>
          </a:prstGeom>
          <a:noFill/>
        </p:spPr>
        <p:txBody>
          <a:bodyPr wrap="square" rtlCol="0">
            <a:spAutoFit/>
          </a:bodyPr>
          <a:lstStyle/>
          <a:p>
            <a:pPr>
              <a:buFontTx/>
              <a:buChar char="-"/>
            </a:pPr>
            <a:r>
              <a:rPr lang="en-US" dirty="0" smtClean="0"/>
              <a:t>Updated by the Assistant Manager on a daily basis.</a:t>
            </a:r>
          </a:p>
          <a:p>
            <a:r>
              <a:rPr lang="en-US" dirty="0" smtClean="0"/>
              <a:t>-Leaves to be tracked</a:t>
            </a:r>
          </a:p>
          <a:p>
            <a:r>
              <a:rPr lang="en-US" dirty="0" smtClean="0"/>
              <a:t>-Maintained on a monthly basis (date-wise)</a:t>
            </a:r>
          </a:p>
          <a:p>
            <a:r>
              <a:rPr lang="en-US" dirty="0" smtClean="0"/>
              <a:t>- </a:t>
            </a:r>
            <a:r>
              <a:rPr lang="en-US" b="1" dirty="0" smtClean="0"/>
              <a:t>Manually maintained</a:t>
            </a:r>
            <a:endParaRPr lang="en-US" b="1"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Staff Authority</a:t>
            </a:r>
            <a:endParaRPr lang="en-US" sz="3600" b="1" dirty="0"/>
          </a:p>
        </p:txBody>
      </p:sp>
      <p:sp>
        <p:nvSpPr>
          <p:cNvPr id="3" name="Content Placeholder 2"/>
          <p:cNvSpPr>
            <a:spLocks noGrp="1"/>
          </p:cNvSpPr>
          <p:nvPr>
            <p:ph idx="1"/>
          </p:nvPr>
        </p:nvSpPr>
        <p:spPr>
          <a:xfrm>
            <a:off x="457200" y="1600200"/>
            <a:ext cx="8686800" cy="4525963"/>
          </a:xfrm>
        </p:spPr>
        <p:txBody>
          <a:bodyPr>
            <a:normAutofit fontScale="92500" lnSpcReduction="10000"/>
          </a:bodyPr>
          <a:lstStyle/>
          <a:p>
            <a:pPr>
              <a:buNone/>
            </a:pPr>
            <a:r>
              <a:rPr lang="en-US" sz="2000" dirty="0" smtClean="0"/>
              <a:t>All / Top level (Outlet Manager, Assistant Manager, Senior Captain &amp; Captain)</a:t>
            </a:r>
          </a:p>
          <a:p>
            <a:pPr>
              <a:buNone/>
            </a:pPr>
            <a:r>
              <a:rPr lang="en-US" sz="2000" dirty="0" smtClean="0"/>
              <a:t>F &amp; B Staff should have defined service authorities. This is very much </a:t>
            </a:r>
          </a:p>
          <a:p>
            <a:pPr>
              <a:buNone/>
            </a:pPr>
            <a:r>
              <a:rPr lang="en-US" sz="2000" dirty="0" smtClean="0"/>
              <a:t>required for the higher conversion of a Satisfactory guest to a </a:t>
            </a:r>
            <a:r>
              <a:rPr lang="en-US" sz="2000" b="1" dirty="0" smtClean="0"/>
              <a:t>Happy /</a:t>
            </a:r>
          </a:p>
          <a:p>
            <a:pPr>
              <a:buNone/>
            </a:pPr>
            <a:r>
              <a:rPr lang="en-US" sz="2000" b="1" dirty="0" smtClean="0"/>
              <a:t>Repeat  Guest</a:t>
            </a:r>
            <a:r>
              <a:rPr lang="en-US" sz="2000" dirty="0" smtClean="0"/>
              <a:t>. Example - </a:t>
            </a:r>
          </a:p>
          <a:p>
            <a:pPr>
              <a:buFontTx/>
              <a:buChar char="-"/>
            </a:pPr>
            <a:r>
              <a:rPr lang="en-US" sz="2000" dirty="0" smtClean="0"/>
              <a:t>Giving complimentary Cake to the guests celebrating Birthday or Anniversary at the outlet. (Ask if they wish to burn the cake with Cointreau? </a:t>
            </a:r>
            <a:r>
              <a:rPr lang="en-US" sz="2000" i="1" dirty="0" smtClean="0"/>
              <a:t>Chargeable </a:t>
            </a:r>
            <a:r>
              <a:rPr lang="en-US" sz="2000" i="1" dirty="0" smtClean="0">
                <a:sym typeface="Wingdings" pitchFamily="2" charset="2"/>
              </a:rPr>
              <a:t></a:t>
            </a:r>
            <a:r>
              <a:rPr lang="en-US" sz="2000" dirty="0" smtClean="0"/>
              <a:t>)</a:t>
            </a:r>
          </a:p>
          <a:p>
            <a:pPr>
              <a:buFontTx/>
              <a:buChar char="-"/>
            </a:pPr>
            <a:r>
              <a:rPr lang="en-US" sz="2000" dirty="0" smtClean="0"/>
              <a:t>Changing the dish / drink in case of a complaint.</a:t>
            </a:r>
          </a:p>
          <a:p>
            <a:pPr>
              <a:buFontTx/>
              <a:buChar char="-"/>
            </a:pPr>
            <a:r>
              <a:rPr lang="en-US" sz="2000" dirty="0" smtClean="0"/>
              <a:t> Merging tables (going out of the set outlet layout) in case of a bigger group</a:t>
            </a:r>
            <a:r>
              <a:rPr lang="en-US" sz="2000" dirty="0" smtClean="0"/>
              <a:t>.</a:t>
            </a:r>
          </a:p>
          <a:p>
            <a:pPr>
              <a:buFontTx/>
              <a:buChar char="-"/>
            </a:pPr>
            <a:r>
              <a:rPr lang="en-US" sz="2000" dirty="0" smtClean="0"/>
              <a:t>Giving cocktail samples* (one every day) in short glasses to all guests / </a:t>
            </a:r>
          </a:p>
          <a:p>
            <a:pPr>
              <a:buNone/>
            </a:pPr>
            <a:r>
              <a:rPr lang="en-US" sz="2000" dirty="0" smtClean="0"/>
              <a:t>	</a:t>
            </a:r>
            <a:r>
              <a:rPr lang="en-US" sz="2000" dirty="0" smtClean="0"/>
              <a:t>guest (s) who wish to order a cocktail &amp; try and up sell the same during the operational hours.</a:t>
            </a:r>
          </a:p>
          <a:p>
            <a:pPr>
              <a:buNone/>
            </a:pPr>
            <a:r>
              <a:rPr lang="en-US" sz="2000" dirty="0" smtClean="0"/>
              <a:t>*</a:t>
            </a:r>
            <a:r>
              <a:rPr lang="en-US" sz="2000" i="1" dirty="0" smtClean="0"/>
              <a:t>Decided by the Outlet Manager / Assistant Manager.</a:t>
            </a:r>
          </a:p>
          <a:p>
            <a:pPr>
              <a:buNone/>
            </a:pPr>
            <a:r>
              <a:rPr lang="en-US" sz="2000" i="1" dirty="0" smtClean="0"/>
              <a:t>*To be recorded in the log book with Cocktail of the day with sample, sales and</a:t>
            </a:r>
          </a:p>
          <a:p>
            <a:pPr>
              <a:buNone/>
            </a:pPr>
            <a:r>
              <a:rPr lang="en-US" sz="2000" i="1" dirty="0" smtClean="0"/>
              <a:t>conversion %. (Sales / Sample *100%)</a:t>
            </a:r>
            <a:endParaRPr lang="en-US" sz="2000" i="1" dirty="0" smtClean="0"/>
          </a:p>
          <a:p>
            <a:pPr>
              <a:buFontTx/>
              <a:buChar char="-"/>
            </a:pPr>
            <a:endParaRPr lang="en-US" sz="2000" dirty="0" smtClean="0"/>
          </a:p>
          <a:p>
            <a:pPr>
              <a:buFontTx/>
              <a:buChar char="-"/>
            </a:pPr>
            <a:endParaRPr lang="en-US" sz="2000" dirty="0" smtClean="0"/>
          </a:p>
          <a:p>
            <a:pPr>
              <a:buFontTx/>
              <a:buChar char="-"/>
            </a:pPr>
            <a:endParaRPr lang="en-US" sz="2000" dirty="0" smtClean="0"/>
          </a:p>
          <a:p>
            <a:pPr>
              <a:buFontTx/>
              <a:buChar char="-"/>
            </a:pPr>
            <a:endParaRPr lang="en-US" sz="20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defRPr/>
            </a:pPr>
            <a:r>
              <a:rPr lang="en-US" sz="4000" b="1" dirty="0" smtClean="0"/>
              <a:t>Guest Service &amp; Focus</a:t>
            </a:r>
            <a:br>
              <a:rPr lang="en-US" sz="4000" b="1" dirty="0" smtClean="0"/>
            </a:br>
            <a:r>
              <a:rPr lang="en-US" sz="3600" b="1" dirty="0" smtClean="0">
                <a:solidFill>
                  <a:schemeClr val="accent1">
                    <a:satMod val="150000"/>
                  </a:schemeClr>
                </a:solidFill>
                <a:latin typeface="Gill Sans MT" pitchFamily="34" charset="0"/>
              </a:rPr>
              <a:t/>
            </a:r>
            <a:br>
              <a:rPr lang="en-US" sz="3600" b="1" dirty="0" smtClean="0">
                <a:solidFill>
                  <a:schemeClr val="accent1">
                    <a:satMod val="150000"/>
                  </a:schemeClr>
                </a:solidFill>
                <a:latin typeface="Gill Sans MT" pitchFamily="34" charset="0"/>
              </a:rPr>
            </a:br>
            <a:r>
              <a:rPr lang="en-US" sz="2700" dirty="0" smtClean="0"/>
              <a:t>Making it count for the Guest!</a:t>
            </a:r>
            <a:br>
              <a:rPr lang="en-US" sz="2700" dirty="0" smtClean="0"/>
            </a:br>
            <a:endParaRPr lang="en-US" sz="2700" b="1" dirty="0">
              <a:solidFill>
                <a:schemeClr val="accent1">
                  <a:satMod val="150000"/>
                </a:schemeClr>
              </a:solidFill>
            </a:endParaRP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What is Guest Focus?</a:t>
            </a:r>
            <a:endParaRPr lang="en-US" sz="3600" b="1" dirty="0"/>
          </a:p>
        </p:txBody>
      </p:sp>
      <p:sp>
        <p:nvSpPr>
          <p:cNvPr id="16387" name="Content Placeholder 2"/>
          <p:cNvSpPr>
            <a:spLocks noGrp="1"/>
          </p:cNvSpPr>
          <p:nvPr>
            <p:ph idx="1"/>
          </p:nvPr>
        </p:nvSpPr>
        <p:spPr/>
        <p:txBody>
          <a:bodyPr>
            <a:normAutofit/>
          </a:bodyPr>
          <a:lstStyle/>
          <a:p>
            <a:r>
              <a:rPr lang="en-US" sz="2000" dirty="0" smtClean="0">
                <a:latin typeface="+mj-lt"/>
              </a:rPr>
              <a:t>Every guest we serve gives us the opportunity to prove ourselves. </a:t>
            </a:r>
          </a:p>
          <a:p>
            <a:r>
              <a:rPr lang="en-US" sz="2000" dirty="0" smtClean="0">
                <a:latin typeface="+mj-lt"/>
              </a:rPr>
              <a:t>This is your chance to prove that you have it in you to escalate up the organization. </a:t>
            </a:r>
            <a:r>
              <a:rPr lang="en-US" sz="2000" i="1" dirty="0" smtClean="0">
                <a:latin typeface="+mj-lt"/>
              </a:rPr>
              <a:t>(Remember, there is always someone watching you!)</a:t>
            </a:r>
          </a:p>
          <a:p>
            <a:r>
              <a:rPr lang="en-US" sz="2000" dirty="0" smtClean="0">
                <a:latin typeface="+mj-lt"/>
              </a:rPr>
              <a:t> Each time you interact with a guest, you contribute to that guest’s </a:t>
            </a:r>
          </a:p>
          <a:p>
            <a:pPr>
              <a:buNone/>
            </a:pPr>
            <a:r>
              <a:rPr lang="en-US" sz="2000" dirty="0" smtClean="0">
                <a:latin typeface="+mj-lt"/>
              </a:rPr>
              <a:t>	overall impression.</a:t>
            </a:r>
          </a:p>
          <a:p>
            <a:r>
              <a:rPr lang="en-US" sz="2000" dirty="0" smtClean="0">
                <a:latin typeface="+mj-lt"/>
              </a:rPr>
              <a:t>These interaction and impression are called </a:t>
            </a:r>
            <a:r>
              <a:rPr lang="en-US" sz="2000" b="1" dirty="0" smtClean="0">
                <a:latin typeface="+mj-lt"/>
              </a:rPr>
              <a:t>MOMENTS OF TRUTH.</a:t>
            </a:r>
          </a:p>
          <a:p>
            <a:endParaRPr lang="en-US" sz="2000" dirty="0" smtClean="0">
              <a:latin typeface="+mj-lt"/>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Service Excellence</a:t>
            </a:r>
            <a:endParaRPr lang="en-US" sz="3600" b="1" dirty="0"/>
          </a:p>
        </p:txBody>
      </p:sp>
      <p:sp>
        <p:nvSpPr>
          <p:cNvPr id="17411" name="Content Placeholder 2"/>
          <p:cNvSpPr>
            <a:spLocks noGrp="1"/>
          </p:cNvSpPr>
          <p:nvPr>
            <p:ph idx="1"/>
          </p:nvPr>
        </p:nvSpPr>
        <p:spPr/>
        <p:txBody>
          <a:bodyPr>
            <a:normAutofit/>
          </a:bodyPr>
          <a:lstStyle/>
          <a:p>
            <a:r>
              <a:rPr lang="en-US" sz="2000" dirty="0" smtClean="0">
                <a:latin typeface="+mj-lt"/>
              </a:rPr>
              <a:t>Your goal is to provide a level of service excellence so that</a:t>
            </a:r>
          </a:p>
          <a:p>
            <a:pPr>
              <a:buNone/>
            </a:pPr>
            <a:r>
              <a:rPr lang="en-US" sz="2000" dirty="0" smtClean="0">
                <a:latin typeface="+mj-lt"/>
              </a:rPr>
              <a:t>	every guest feels like an honored guest at your outlet.</a:t>
            </a:r>
          </a:p>
          <a:p>
            <a:r>
              <a:rPr lang="en-US" sz="2000" dirty="0" smtClean="0">
                <a:latin typeface="+mj-lt"/>
              </a:rPr>
              <a:t>Think about this – A guest can have food &amp; beverage at any  other bar / restaurant which he / she likes – then why should he / she choose to come to you?</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Tips for Service Excellence</a:t>
            </a:r>
            <a:endParaRPr lang="en-US" sz="3600" b="1" dirty="0"/>
          </a:p>
        </p:txBody>
      </p:sp>
      <p:sp>
        <p:nvSpPr>
          <p:cNvPr id="18435" name="Content Placeholder 2"/>
          <p:cNvSpPr>
            <a:spLocks noGrp="1"/>
          </p:cNvSpPr>
          <p:nvPr>
            <p:ph idx="1"/>
          </p:nvPr>
        </p:nvSpPr>
        <p:spPr/>
        <p:txBody>
          <a:bodyPr/>
          <a:lstStyle/>
          <a:p>
            <a:r>
              <a:rPr lang="en-US" sz="2000" dirty="0" smtClean="0">
                <a:latin typeface="+mj-lt"/>
              </a:rPr>
              <a:t>Making guests feel welcome</a:t>
            </a:r>
          </a:p>
          <a:p>
            <a:r>
              <a:rPr lang="en-US" sz="2000" dirty="0" smtClean="0">
                <a:latin typeface="+mj-lt"/>
              </a:rPr>
              <a:t>Attentiveness</a:t>
            </a:r>
          </a:p>
          <a:p>
            <a:r>
              <a:rPr lang="en-US" sz="2000" dirty="0" smtClean="0">
                <a:latin typeface="+mj-lt"/>
              </a:rPr>
              <a:t>Suggestive selling</a:t>
            </a:r>
          </a:p>
          <a:p>
            <a:r>
              <a:rPr lang="en-US" sz="2000" dirty="0" smtClean="0">
                <a:latin typeface="+mj-lt"/>
              </a:rPr>
              <a:t>Reading your guests</a:t>
            </a:r>
          </a:p>
          <a:p>
            <a:r>
              <a:rPr lang="en-US" sz="2000" dirty="0" smtClean="0">
                <a:latin typeface="+mj-lt"/>
              </a:rPr>
              <a:t>Building repeat business</a:t>
            </a:r>
          </a:p>
          <a:p>
            <a:r>
              <a:rPr lang="en-US" sz="2000" dirty="0" smtClean="0">
                <a:latin typeface="+mj-lt"/>
              </a:rPr>
              <a:t>Personal Style &amp; Communicative Flair</a:t>
            </a:r>
          </a:p>
          <a:p>
            <a:pPr>
              <a:buFont typeface="Wingdings 2" pitchFamily="-110" charset="2"/>
              <a:buNone/>
            </a:pPr>
            <a:endParaRPr lang="en-US" dirty="0" smtClean="0">
              <a:latin typeface="+mj-lt"/>
            </a:endParaRP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Making Guests Feel Welcome…</a:t>
            </a:r>
            <a:endParaRPr lang="en-US" sz="3600" b="1" dirty="0"/>
          </a:p>
        </p:txBody>
      </p:sp>
      <p:sp>
        <p:nvSpPr>
          <p:cNvPr id="3" name="Content Placeholder 2"/>
          <p:cNvSpPr>
            <a:spLocks noGrp="1"/>
          </p:cNvSpPr>
          <p:nvPr>
            <p:ph idx="1"/>
          </p:nvPr>
        </p:nvSpPr>
        <p:spPr/>
        <p:txBody>
          <a:bodyPr>
            <a:normAutofit/>
          </a:bodyPr>
          <a:lstStyle/>
          <a:p>
            <a:pPr>
              <a:lnSpc>
                <a:spcPct val="90000"/>
              </a:lnSpc>
            </a:pPr>
            <a:r>
              <a:rPr lang="en-US" sz="2000" dirty="0" smtClean="0">
                <a:latin typeface="+mj-lt"/>
              </a:rPr>
              <a:t>Create a warm and comfortable atmosphere, welcome each </a:t>
            </a:r>
          </a:p>
          <a:p>
            <a:pPr>
              <a:lnSpc>
                <a:spcPct val="90000"/>
              </a:lnSpc>
              <a:buNone/>
            </a:pPr>
            <a:r>
              <a:rPr lang="en-US" sz="2000" dirty="0" smtClean="0">
                <a:latin typeface="+mj-lt"/>
              </a:rPr>
              <a:t>	guest personally as they enter your outlet.</a:t>
            </a:r>
          </a:p>
          <a:p>
            <a:pPr>
              <a:lnSpc>
                <a:spcPct val="90000"/>
              </a:lnSpc>
            </a:pPr>
            <a:r>
              <a:rPr lang="en-US" sz="2000" dirty="0" smtClean="0">
                <a:latin typeface="+mj-lt"/>
              </a:rPr>
              <a:t>Address your guests by name if you know them well. </a:t>
            </a:r>
            <a:endParaRPr lang="en-US" sz="2000" b="1" dirty="0" smtClean="0">
              <a:latin typeface="+mj-lt"/>
            </a:endParaRPr>
          </a:p>
          <a:p>
            <a:pPr>
              <a:lnSpc>
                <a:spcPct val="90000"/>
              </a:lnSpc>
            </a:pPr>
            <a:r>
              <a:rPr lang="en-US" sz="2000" dirty="0" smtClean="0">
                <a:latin typeface="+mj-lt"/>
              </a:rPr>
              <a:t>If you know your guest well, extend a gesture of friendly welcome –</a:t>
            </a:r>
          </a:p>
          <a:p>
            <a:pPr>
              <a:lnSpc>
                <a:spcPct val="90000"/>
              </a:lnSpc>
              <a:buNone/>
            </a:pPr>
            <a:r>
              <a:rPr lang="en-US" sz="2000" dirty="0" smtClean="0">
                <a:latin typeface="+mj-lt"/>
              </a:rPr>
              <a:t> 	A handshake maybe – </a:t>
            </a:r>
            <a:r>
              <a:rPr lang="en-US" sz="2000" b="1" dirty="0" smtClean="0">
                <a:latin typeface="+mj-lt"/>
              </a:rPr>
              <a:t>Acknowledge their presence.</a:t>
            </a:r>
            <a:endParaRPr lang="en-US" sz="2000" dirty="0" smtClean="0">
              <a:latin typeface="+mj-lt"/>
            </a:endParaRP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Speed &amp; Efficiency…</a:t>
            </a:r>
            <a:endParaRPr lang="en-US" sz="3600" b="1" dirty="0"/>
          </a:p>
        </p:txBody>
      </p:sp>
      <p:sp>
        <p:nvSpPr>
          <p:cNvPr id="20483" name="Content Placeholder 2"/>
          <p:cNvSpPr>
            <a:spLocks noGrp="1"/>
          </p:cNvSpPr>
          <p:nvPr>
            <p:ph idx="1"/>
          </p:nvPr>
        </p:nvSpPr>
        <p:spPr/>
        <p:txBody>
          <a:bodyPr>
            <a:normAutofit/>
          </a:bodyPr>
          <a:lstStyle/>
          <a:p>
            <a:r>
              <a:rPr lang="en-US" sz="2000" b="1" dirty="0" smtClean="0">
                <a:latin typeface="+mj-lt"/>
              </a:rPr>
              <a:t>The 30/60/30 approach.</a:t>
            </a:r>
          </a:p>
          <a:p>
            <a:r>
              <a:rPr lang="en-US" sz="2000" dirty="0" smtClean="0">
                <a:latin typeface="+mj-lt"/>
              </a:rPr>
              <a:t>30 seconds to approach the guest – </a:t>
            </a:r>
            <a:r>
              <a:rPr lang="en-US" sz="2000" b="1" dirty="0" smtClean="0">
                <a:latin typeface="+mj-lt"/>
              </a:rPr>
              <a:t>On Arrival</a:t>
            </a:r>
            <a:endParaRPr lang="en-US" sz="2000" dirty="0" smtClean="0">
              <a:latin typeface="+mj-lt"/>
            </a:endParaRPr>
          </a:p>
          <a:p>
            <a:r>
              <a:rPr lang="en-US" sz="2000" dirty="0" smtClean="0">
                <a:latin typeface="+mj-lt"/>
              </a:rPr>
              <a:t>60seconds to prepare the drink </a:t>
            </a:r>
            <a:r>
              <a:rPr lang="en-US" sz="2000" b="1" dirty="0" smtClean="0">
                <a:latin typeface="+mj-lt"/>
              </a:rPr>
              <a:t>– Adhere to set service standards of preparation.</a:t>
            </a:r>
            <a:endParaRPr lang="en-US" sz="2000" dirty="0" smtClean="0">
              <a:latin typeface="+mj-lt"/>
            </a:endParaRPr>
          </a:p>
          <a:p>
            <a:r>
              <a:rPr lang="en-US" sz="2000" dirty="0" smtClean="0">
                <a:latin typeface="+mj-lt"/>
              </a:rPr>
              <a:t>30 seconds to establish a cash, credit card or tab transaction - </a:t>
            </a:r>
            <a:r>
              <a:rPr lang="en-US" sz="2000" b="1" dirty="0" smtClean="0">
                <a:latin typeface="+mj-lt"/>
              </a:rPr>
              <a:t> Process bills swiftly.</a:t>
            </a:r>
            <a:endParaRPr lang="en-US" sz="2000" dirty="0" smtClean="0">
              <a:latin typeface="+mj-lt"/>
            </a:endParaRPr>
          </a:p>
          <a:p>
            <a:endParaRPr lang="en-US" sz="2000" dirty="0" smtClean="0">
              <a:latin typeface="+mj-lt"/>
            </a:endParaRPr>
          </a:p>
          <a:p>
            <a:r>
              <a:rPr lang="en-US" sz="2000" b="1" dirty="0" smtClean="0">
                <a:latin typeface="+mj-lt"/>
              </a:rPr>
              <a:t>A patron’s time is precious – Value it!</a:t>
            </a:r>
          </a:p>
          <a:p>
            <a:endParaRPr lang="en-US" sz="2000" dirty="0" smtClean="0">
              <a:latin typeface="+mj-lt"/>
            </a:endParaRP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Attentiveness…</a:t>
            </a:r>
            <a:endParaRPr lang="en-US" sz="3600" b="1" dirty="0"/>
          </a:p>
        </p:txBody>
      </p:sp>
      <p:sp>
        <p:nvSpPr>
          <p:cNvPr id="21507" name="Content Placeholder 2"/>
          <p:cNvSpPr>
            <a:spLocks noGrp="1"/>
          </p:cNvSpPr>
          <p:nvPr>
            <p:ph idx="1"/>
          </p:nvPr>
        </p:nvSpPr>
        <p:spPr/>
        <p:txBody>
          <a:bodyPr>
            <a:normAutofit/>
          </a:bodyPr>
          <a:lstStyle/>
          <a:p>
            <a:r>
              <a:rPr lang="en-US" sz="2000" dirty="0" smtClean="0">
                <a:latin typeface="+mj-lt"/>
              </a:rPr>
              <a:t>Anticipate your guest needs.</a:t>
            </a:r>
          </a:p>
          <a:p>
            <a:r>
              <a:rPr lang="en-US" sz="2000" dirty="0" smtClean="0">
                <a:latin typeface="+mj-lt"/>
              </a:rPr>
              <a:t>Be alert to guest signals such as raising a hand, looking directly at you etc. and acknowledge anyone who signals. </a:t>
            </a:r>
          </a:p>
          <a:p>
            <a:r>
              <a:rPr lang="en-US" sz="2000" dirty="0" smtClean="0">
                <a:latin typeface="+mj-lt"/>
              </a:rPr>
              <a:t>Make sure you get back to them immediately.</a:t>
            </a:r>
          </a:p>
          <a:p>
            <a:endParaRPr lang="en-US" sz="2000" dirty="0" smtClean="0">
              <a:latin typeface="+mj-lt"/>
            </a:endParaRPr>
          </a:p>
          <a:p>
            <a:r>
              <a:rPr lang="en-US" sz="2000" b="1" dirty="0" smtClean="0">
                <a:latin typeface="+mj-lt"/>
              </a:rPr>
              <a:t>Every one likes to be treated like royalty – even YOU – specially when you are paying MONEY!!!</a:t>
            </a:r>
          </a:p>
          <a:p>
            <a:endParaRPr lang="en-US" sz="2000" dirty="0" smtClean="0">
              <a:latin typeface="+mj-lt"/>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Suggestive Selling</a:t>
            </a:r>
            <a:endParaRPr lang="en-US" sz="3600" b="1" dirty="0"/>
          </a:p>
        </p:txBody>
      </p:sp>
      <p:sp>
        <p:nvSpPr>
          <p:cNvPr id="3" name="Content Placeholder 2"/>
          <p:cNvSpPr>
            <a:spLocks noGrp="1"/>
          </p:cNvSpPr>
          <p:nvPr>
            <p:ph idx="1"/>
          </p:nvPr>
        </p:nvSpPr>
        <p:spPr/>
        <p:txBody>
          <a:bodyPr>
            <a:normAutofit/>
          </a:bodyPr>
          <a:lstStyle/>
          <a:p>
            <a:pPr>
              <a:lnSpc>
                <a:spcPct val="90000"/>
              </a:lnSpc>
            </a:pPr>
            <a:r>
              <a:rPr lang="en-US" sz="2000" dirty="0" smtClean="0">
                <a:latin typeface="+mj-lt"/>
              </a:rPr>
              <a:t>Use your foundation of menu knowledge. </a:t>
            </a:r>
          </a:p>
          <a:p>
            <a:pPr>
              <a:lnSpc>
                <a:spcPct val="90000"/>
              </a:lnSpc>
            </a:pPr>
            <a:r>
              <a:rPr lang="en-US" sz="2000" dirty="0" smtClean="0">
                <a:latin typeface="+mj-lt"/>
              </a:rPr>
              <a:t>It is essential that you effectively make suggestion which meet your guests need. </a:t>
            </a:r>
          </a:p>
          <a:p>
            <a:pPr>
              <a:lnSpc>
                <a:spcPct val="90000"/>
              </a:lnSpc>
            </a:pPr>
            <a:r>
              <a:rPr lang="en-US" sz="2000" dirty="0" smtClean="0">
                <a:latin typeface="+mj-lt"/>
              </a:rPr>
              <a:t>Hence, you must know the menu like the back of your hand!</a:t>
            </a:r>
          </a:p>
          <a:p>
            <a:pPr>
              <a:lnSpc>
                <a:spcPct val="90000"/>
              </a:lnSpc>
            </a:pPr>
            <a:r>
              <a:rPr lang="en-US" sz="2000" dirty="0" smtClean="0">
                <a:latin typeface="+mj-lt"/>
              </a:rPr>
              <a:t>When guests ask question or appear to be indecisive, this is your cue that they need your guidance. </a:t>
            </a:r>
          </a:p>
          <a:p>
            <a:pPr>
              <a:lnSpc>
                <a:spcPct val="90000"/>
              </a:lnSpc>
            </a:pPr>
            <a:r>
              <a:rPr lang="en-US" sz="2000" dirty="0" smtClean="0">
                <a:latin typeface="+mj-lt"/>
              </a:rPr>
              <a:t>You are expected to be the </a:t>
            </a:r>
            <a:r>
              <a:rPr lang="en-US" sz="2000" b="1" dirty="0" smtClean="0">
                <a:latin typeface="+mj-lt"/>
              </a:rPr>
              <a:t>expert</a:t>
            </a:r>
            <a:r>
              <a:rPr lang="en-US" sz="2000" dirty="0" smtClean="0">
                <a:latin typeface="+mj-lt"/>
              </a:rPr>
              <a:t>. So share the option available.</a:t>
            </a:r>
          </a:p>
          <a:p>
            <a:pPr>
              <a:lnSpc>
                <a:spcPct val="90000"/>
              </a:lnSpc>
            </a:pPr>
            <a:endParaRPr lang="en-US" sz="2000" dirty="0" smtClean="0">
              <a:latin typeface="+mj-lt"/>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Suggestive Selling…</a:t>
            </a:r>
            <a:endParaRPr lang="en-US" sz="3600" b="1" dirty="0"/>
          </a:p>
        </p:txBody>
      </p:sp>
      <p:sp>
        <p:nvSpPr>
          <p:cNvPr id="3" name="Content Placeholder 2"/>
          <p:cNvSpPr>
            <a:spLocks noGrp="1"/>
          </p:cNvSpPr>
          <p:nvPr>
            <p:ph idx="1"/>
          </p:nvPr>
        </p:nvSpPr>
        <p:spPr/>
        <p:txBody>
          <a:bodyPr>
            <a:normAutofit/>
          </a:bodyPr>
          <a:lstStyle/>
          <a:p>
            <a:pPr>
              <a:lnSpc>
                <a:spcPct val="80000"/>
              </a:lnSpc>
            </a:pPr>
            <a:r>
              <a:rPr lang="en-US" sz="2000" dirty="0" smtClean="0">
                <a:latin typeface="+mj-lt"/>
              </a:rPr>
              <a:t>When studying the selection on your menus, so that can answer the guest’s questions and recommend items, it is important to learn the following:</a:t>
            </a:r>
          </a:p>
          <a:p>
            <a:pPr>
              <a:lnSpc>
                <a:spcPct val="80000"/>
              </a:lnSpc>
              <a:buFont typeface="Wingdings 2" pitchFamily="-110" charset="2"/>
              <a:buNone/>
            </a:pPr>
            <a:endParaRPr lang="en-US" sz="2000" dirty="0" smtClean="0">
              <a:latin typeface="+mj-lt"/>
            </a:endParaRPr>
          </a:p>
          <a:p>
            <a:pPr lvl="1">
              <a:lnSpc>
                <a:spcPct val="80000"/>
              </a:lnSpc>
            </a:pPr>
            <a:r>
              <a:rPr lang="en-US" sz="2000" dirty="0" smtClean="0">
                <a:latin typeface="+mj-lt"/>
              </a:rPr>
              <a:t>Ingredients – </a:t>
            </a:r>
            <a:r>
              <a:rPr lang="en-US" sz="2000" b="1" dirty="0" smtClean="0">
                <a:latin typeface="+mj-lt"/>
              </a:rPr>
              <a:t>Some one might be allergic !</a:t>
            </a:r>
          </a:p>
          <a:p>
            <a:pPr lvl="1">
              <a:lnSpc>
                <a:spcPct val="80000"/>
              </a:lnSpc>
            </a:pPr>
            <a:r>
              <a:rPr lang="en-US" sz="2000" dirty="0" smtClean="0">
                <a:latin typeface="+mj-lt"/>
              </a:rPr>
              <a:t>Appearance / Presentation – </a:t>
            </a:r>
            <a:r>
              <a:rPr lang="en-US" sz="2000" b="1" dirty="0" smtClean="0">
                <a:latin typeface="+mj-lt"/>
              </a:rPr>
              <a:t>Create a visual cue with words!</a:t>
            </a:r>
          </a:p>
          <a:p>
            <a:pPr lvl="1">
              <a:lnSpc>
                <a:spcPct val="80000"/>
              </a:lnSpc>
            </a:pPr>
            <a:r>
              <a:rPr lang="en-US" sz="2000" dirty="0" smtClean="0">
                <a:latin typeface="+mj-lt"/>
              </a:rPr>
              <a:t>Garnishes – </a:t>
            </a:r>
            <a:r>
              <a:rPr lang="en-US" sz="2000" b="1" dirty="0" smtClean="0">
                <a:latin typeface="+mj-lt"/>
              </a:rPr>
              <a:t>Eye appeal always works!</a:t>
            </a:r>
          </a:p>
          <a:p>
            <a:pPr lvl="1">
              <a:lnSpc>
                <a:spcPct val="80000"/>
              </a:lnSpc>
            </a:pPr>
            <a:r>
              <a:rPr lang="en-US" sz="2000" dirty="0" smtClean="0">
                <a:latin typeface="+mj-lt"/>
              </a:rPr>
              <a:t>Accompanying items – </a:t>
            </a:r>
            <a:r>
              <a:rPr lang="en-US" sz="2000" b="1" dirty="0" smtClean="0">
                <a:latin typeface="+mj-lt"/>
              </a:rPr>
              <a:t>extra that we all love!</a:t>
            </a:r>
          </a:p>
          <a:p>
            <a:pPr lvl="1">
              <a:lnSpc>
                <a:spcPct val="80000"/>
              </a:lnSpc>
            </a:pPr>
            <a:r>
              <a:rPr lang="en-US" sz="2000" dirty="0" smtClean="0">
                <a:latin typeface="+mj-lt"/>
              </a:rPr>
              <a:t>What can / cannot be substituted – </a:t>
            </a:r>
            <a:r>
              <a:rPr lang="en-US" sz="2000" b="1" dirty="0" smtClean="0">
                <a:latin typeface="+mj-lt"/>
              </a:rPr>
              <a:t>Never Over Promise!</a:t>
            </a:r>
          </a:p>
          <a:p>
            <a:pPr lvl="1">
              <a:lnSpc>
                <a:spcPct val="80000"/>
              </a:lnSpc>
            </a:pPr>
            <a:r>
              <a:rPr lang="en-US" sz="2000" dirty="0" smtClean="0">
                <a:latin typeface="+mj-lt"/>
              </a:rPr>
              <a:t>How to </a:t>
            </a:r>
            <a:r>
              <a:rPr lang="en-US" sz="2000" b="1" dirty="0" smtClean="0">
                <a:latin typeface="+mj-lt"/>
              </a:rPr>
              <a:t>“sizzle” </a:t>
            </a:r>
            <a:r>
              <a:rPr lang="en-US" sz="2000" dirty="0" smtClean="0">
                <a:latin typeface="+mj-lt"/>
              </a:rPr>
              <a:t>the menu items and make them sound appealing</a:t>
            </a:r>
          </a:p>
          <a:p>
            <a:pPr lvl="1">
              <a:lnSpc>
                <a:spcPct val="80000"/>
              </a:lnSpc>
              <a:buNone/>
            </a:pPr>
            <a:r>
              <a:rPr lang="en-US" sz="2000" dirty="0" smtClean="0">
                <a:latin typeface="+mj-lt"/>
              </a:rPr>
              <a:t>	 to your guests.</a:t>
            </a:r>
          </a:p>
          <a:p>
            <a:pPr>
              <a:lnSpc>
                <a:spcPct val="80000"/>
              </a:lnSpc>
            </a:pPr>
            <a:endParaRPr lang="en-US" sz="2000" dirty="0" smtClean="0">
              <a:latin typeface="+mj-lt"/>
            </a:endParaRP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Suggestive Selling…</a:t>
            </a:r>
            <a:endParaRPr lang="en-US" sz="3600" b="1" dirty="0"/>
          </a:p>
        </p:txBody>
      </p:sp>
      <p:sp>
        <p:nvSpPr>
          <p:cNvPr id="3" name="Content Placeholder 2"/>
          <p:cNvSpPr>
            <a:spLocks noGrp="1"/>
          </p:cNvSpPr>
          <p:nvPr>
            <p:ph idx="1"/>
          </p:nvPr>
        </p:nvSpPr>
        <p:spPr/>
        <p:txBody>
          <a:bodyPr>
            <a:normAutofit/>
          </a:bodyPr>
          <a:lstStyle/>
          <a:p>
            <a:pPr>
              <a:lnSpc>
                <a:spcPct val="80000"/>
              </a:lnSpc>
            </a:pPr>
            <a:r>
              <a:rPr lang="en-US" sz="2000" dirty="0" smtClean="0">
                <a:latin typeface="+mj-lt"/>
              </a:rPr>
              <a:t>Suggestive selling helps guests make decisions that are good for them and give you the opportunity to personalize service.</a:t>
            </a:r>
          </a:p>
          <a:p>
            <a:pPr>
              <a:lnSpc>
                <a:spcPct val="80000"/>
              </a:lnSpc>
              <a:buFont typeface="Wingdings 2" pitchFamily="-110" charset="2"/>
              <a:buNone/>
            </a:pPr>
            <a:endParaRPr lang="en-US" sz="2000" dirty="0" smtClean="0">
              <a:latin typeface="+mj-lt"/>
            </a:endParaRPr>
          </a:p>
          <a:p>
            <a:pPr>
              <a:lnSpc>
                <a:spcPct val="80000"/>
              </a:lnSpc>
            </a:pPr>
            <a:r>
              <a:rPr lang="en-US" sz="2000" dirty="0" smtClean="0">
                <a:latin typeface="+mj-lt"/>
              </a:rPr>
              <a:t>Utilize one of the many merchandizing tools available to you to help guests make decisions:</a:t>
            </a:r>
          </a:p>
          <a:p>
            <a:pPr lvl="1">
              <a:lnSpc>
                <a:spcPct val="80000"/>
              </a:lnSpc>
            </a:pPr>
            <a:r>
              <a:rPr lang="en-US" sz="2000" dirty="0" smtClean="0">
                <a:latin typeface="+mj-lt"/>
              </a:rPr>
              <a:t>Main menu</a:t>
            </a:r>
          </a:p>
          <a:p>
            <a:pPr lvl="1">
              <a:lnSpc>
                <a:spcPct val="80000"/>
              </a:lnSpc>
            </a:pPr>
            <a:r>
              <a:rPr lang="en-US" sz="2000" dirty="0" smtClean="0">
                <a:latin typeface="+mj-lt"/>
              </a:rPr>
              <a:t>Drink menu</a:t>
            </a:r>
          </a:p>
          <a:p>
            <a:pPr lvl="1">
              <a:lnSpc>
                <a:spcPct val="80000"/>
              </a:lnSpc>
            </a:pPr>
            <a:r>
              <a:rPr lang="en-US" sz="2000" dirty="0" smtClean="0">
                <a:latin typeface="+mj-lt"/>
              </a:rPr>
              <a:t>Daily specials blackboard</a:t>
            </a:r>
          </a:p>
          <a:p>
            <a:pPr lvl="1">
              <a:lnSpc>
                <a:spcPct val="80000"/>
              </a:lnSpc>
            </a:pPr>
            <a:r>
              <a:rPr lang="en-US" sz="2000" dirty="0" smtClean="0">
                <a:latin typeface="+mj-lt"/>
              </a:rPr>
              <a:t>Drink features blackboard</a:t>
            </a:r>
          </a:p>
          <a:p>
            <a:pPr lvl="1">
              <a:lnSpc>
                <a:spcPct val="80000"/>
              </a:lnSpc>
            </a:pPr>
            <a:r>
              <a:rPr lang="en-US" sz="2000" dirty="0" smtClean="0">
                <a:latin typeface="+mj-lt"/>
              </a:rPr>
              <a:t>Table tents and promotional placemats</a:t>
            </a:r>
          </a:p>
          <a:p>
            <a:pPr lvl="1">
              <a:lnSpc>
                <a:spcPct val="80000"/>
              </a:lnSpc>
              <a:buFont typeface="Wingdings" pitchFamily="-110" charset="2"/>
              <a:buNone/>
            </a:pPr>
            <a:endParaRPr lang="en-US" sz="2000" dirty="0" smtClean="0">
              <a:latin typeface="+mj-lt"/>
            </a:endParaRPr>
          </a:p>
          <a:p>
            <a:pPr>
              <a:lnSpc>
                <a:spcPct val="80000"/>
              </a:lnSpc>
            </a:pPr>
            <a:r>
              <a:rPr lang="en-US" sz="2000" b="1" dirty="0" smtClean="0">
                <a:latin typeface="+mj-lt"/>
              </a:rPr>
              <a:t>But Remember – Suggestive Selling doesn’t mean Suggesting Expensive Items off the menu!</a:t>
            </a:r>
          </a:p>
          <a:p>
            <a:pPr>
              <a:lnSpc>
                <a:spcPct val="80000"/>
              </a:lnSpc>
            </a:pPr>
            <a:endParaRPr lang="en-US" sz="2000" dirty="0" smtClean="0">
              <a:latin typeface="+mj-lt"/>
            </a:endParaRP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Reading Your Guest…</a:t>
            </a:r>
            <a:endParaRPr lang="en-US" sz="3600" b="1" dirty="0"/>
          </a:p>
        </p:txBody>
      </p:sp>
      <p:sp>
        <p:nvSpPr>
          <p:cNvPr id="3" name="Content Placeholder 2"/>
          <p:cNvSpPr>
            <a:spLocks noGrp="1"/>
          </p:cNvSpPr>
          <p:nvPr>
            <p:ph idx="1"/>
          </p:nvPr>
        </p:nvSpPr>
        <p:spPr/>
        <p:txBody>
          <a:bodyPr>
            <a:normAutofit/>
          </a:bodyPr>
          <a:lstStyle/>
          <a:p>
            <a:pPr>
              <a:lnSpc>
                <a:spcPct val="80000"/>
              </a:lnSpc>
            </a:pPr>
            <a:r>
              <a:rPr lang="en-US" sz="2000" dirty="0" smtClean="0">
                <a:latin typeface="+mj-lt"/>
              </a:rPr>
              <a:t>Reading your guests means anticipating their needs and/or suggesting items or doing extra things to make their visits special and personalized. </a:t>
            </a:r>
          </a:p>
          <a:p>
            <a:pPr>
              <a:lnSpc>
                <a:spcPct val="80000"/>
              </a:lnSpc>
            </a:pPr>
            <a:r>
              <a:rPr lang="en-US" sz="2000" dirty="0" smtClean="0">
                <a:latin typeface="+mj-lt"/>
              </a:rPr>
              <a:t>Reading the guests begins before you even approach them and will continue until the guests leave the restaurant.</a:t>
            </a:r>
          </a:p>
          <a:p>
            <a:pPr>
              <a:lnSpc>
                <a:spcPct val="80000"/>
              </a:lnSpc>
            </a:pPr>
            <a:r>
              <a:rPr lang="en-US" sz="2000" dirty="0" smtClean="0">
                <a:latin typeface="+mj-lt"/>
              </a:rPr>
              <a:t>The more you know about what your guests are </a:t>
            </a:r>
            <a:r>
              <a:rPr lang="en-US" sz="2000" b="1" dirty="0" smtClean="0">
                <a:latin typeface="+mj-lt"/>
              </a:rPr>
              <a:t>looking for</a:t>
            </a:r>
            <a:r>
              <a:rPr lang="en-US" sz="2000" dirty="0" smtClean="0">
                <a:latin typeface="+mj-lt"/>
              </a:rPr>
              <a:t>, the better you can meet their </a:t>
            </a:r>
            <a:r>
              <a:rPr lang="en-US" sz="2000" b="1" dirty="0" smtClean="0">
                <a:latin typeface="+mj-lt"/>
              </a:rPr>
              <a:t>expectations.</a:t>
            </a:r>
          </a:p>
          <a:p>
            <a:r>
              <a:rPr lang="en-US" sz="2000" dirty="0" smtClean="0"/>
              <a:t>Watching and talking to your guests and noticing their reactions will give you clues as to how they want to be treated. </a:t>
            </a:r>
          </a:p>
          <a:p>
            <a:r>
              <a:rPr lang="en-US" sz="2000" dirty="0" smtClean="0"/>
              <a:t>Asking questions is a great way to learn what your guests expect.</a:t>
            </a:r>
          </a:p>
          <a:p>
            <a:pPr>
              <a:lnSpc>
                <a:spcPct val="80000"/>
              </a:lnSpc>
            </a:pPr>
            <a:endParaRPr lang="en-US" sz="2000" b="1" dirty="0" smtClean="0">
              <a:latin typeface="+mj-lt"/>
            </a:endParaRPr>
          </a:p>
          <a:p>
            <a:pPr>
              <a:lnSpc>
                <a:spcPct val="80000"/>
              </a:lnSpc>
            </a:pPr>
            <a:endParaRPr lang="en-US" sz="2000" dirty="0" smtClean="0">
              <a:latin typeface="+mj-lt"/>
            </a:endParaRPr>
          </a:p>
        </p:txBody>
      </p:sp>
      <p:graphicFrame>
        <p:nvGraphicFramePr>
          <p:cNvPr id="4" name="Table 3"/>
          <p:cNvGraphicFramePr>
            <a:graphicFrameLocks noGrp="1"/>
          </p:cNvGraphicFramePr>
          <p:nvPr/>
        </p:nvGraphicFramePr>
        <p:xfrm>
          <a:off x="685800" y="4419600"/>
          <a:ext cx="6477000" cy="1981200"/>
        </p:xfrm>
        <a:graphic>
          <a:graphicData uri="http://schemas.openxmlformats.org/drawingml/2006/table">
            <a:tbl>
              <a:tblPr firstRow="1" bandRow="1">
                <a:tableStyleId>{5C22544A-7EE6-4342-B048-85BDC9FD1C3A}</a:tableStyleId>
              </a:tblPr>
              <a:tblGrid>
                <a:gridCol w="3238500"/>
                <a:gridCol w="3238500"/>
              </a:tblGrid>
              <a:tr h="396240">
                <a:tc>
                  <a:txBody>
                    <a:bodyPr/>
                    <a:lstStyle/>
                    <a:p>
                      <a:pPr algn="ctr"/>
                      <a:r>
                        <a:rPr lang="en-US" dirty="0" smtClean="0"/>
                        <a:t>Example – Case</a:t>
                      </a:r>
                      <a:endParaRPr lang="en-US" dirty="0"/>
                    </a:p>
                  </a:txBody>
                  <a:tcPr/>
                </a:tc>
                <a:tc>
                  <a:txBody>
                    <a:bodyPr/>
                    <a:lstStyle/>
                    <a:p>
                      <a:pPr algn="ctr"/>
                      <a:r>
                        <a:rPr lang="en-US" dirty="0" smtClean="0"/>
                        <a:t>Can try out</a:t>
                      </a:r>
                      <a:endParaRPr lang="en-US" dirty="0"/>
                    </a:p>
                  </a:txBody>
                  <a:tcPr/>
                </a:tc>
              </a:tr>
              <a:tr h="396240">
                <a:tc>
                  <a:txBody>
                    <a:bodyPr/>
                    <a:lstStyle/>
                    <a:p>
                      <a:r>
                        <a:rPr lang="en-US" dirty="0" smtClean="0"/>
                        <a:t>Bunch of ladies</a:t>
                      </a:r>
                      <a:endParaRPr lang="en-US" dirty="0"/>
                    </a:p>
                  </a:txBody>
                  <a:tcPr/>
                </a:tc>
                <a:tc>
                  <a:txBody>
                    <a:bodyPr/>
                    <a:lstStyle/>
                    <a:p>
                      <a:r>
                        <a:rPr lang="en-US" dirty="0" smtClean="0"/>
                        <a:t>Suggest</a:t>
                      </a:r>
                      <a:r>
                        <a:rPr lang="en-US" baseline="0" dirty="0" smtClean="0"/>
                        <a:t> cocktails</a:t>
                      </a:r>
                      <a:endParaRPr lang="en-US" dirty="0"/>
                    </a:p>
                  </a:txBody>
                  <a:tcPr/>
                </a:tc>
              </a:tr>
              <a:tr h="396240">
                <a:tc>
                  <a:txBody>
                    <a:bodyPr/>
                    <a:lstStyle/>
                    <a:p>
                      <a:r>
                        <a:rPr lang="en-US" dirty="0" smtClean="0"/>
                        <a:t>Couples</a:t>
                      </a:r>
                      <a:endParaRPr lang="en-US" dirty="0"/>
                    </a:p>
                  </a:txBody>
                  <a:tcPr/>
                </a:tc>
                <a:tc>
                  <a:txBody>
                    <a:bodyPr/>
                    <a:lstStyle/>
                    <a:p>
                      <a:r>
                        <a:rPr lang="en-US" dirty="0" smtClean="0"/>
                        <a:t>Suggest wine / champagne</a:t>
                      </a:r>
                      <a:endParaRPr lang="en-US" dirty="0"/>
                    </a:p>
                  </a:txBody>
                  <a:tcPr/>
                </a:tc>
              </a:tr>
              <a:tr h="396240">
                <a:tc>
                  <a:txBody>
                    <a:bodyPr/>
                    <a:lstStyle/>
                    <a:p>
                      <a:r>
                        <a:rPr lang="en-US" dirty="0" smtClean="0"/>
                        <a:t>Birthday / Anniversary</a:t>
                      </a:r>
                      <a:endParaRPr lang="en-US" dirty="0"/>
                    </a:p>
                  </a:txBody>
                  <a:tcPr/>
                </a:tc>
                <a:tc>
                  <a:txBody>
                    <a:bodyPr/>
                    <a:lstStyle/>
                    <a:p>
                      <a:r>
                        <a:rPr lang="en-US" dirty="0" smtClean="0"/>
                        <a:t>Suggest flambéed cake</a:t>
                      </a:r>
                      <a:endParaRPr lang="en-US" dirty="0"/>
                    </a:p>
                  </a:txBody>
                  <a:tcPr/>
                </a:tc>
              </a:tr>
              <a:tr h="396240">
                <a:tc>
                  <a:txBody>
                    <a:bodyPr/>
                    <a:lstStyle/>
                    <a:p>
                      <a:r>
                        <a:rPr lang="en-US" dirty="0" smtClean="0"/>
                        <a:t>Teetotalers</a:t>
                      </a:r>
                      <a:endParaRPr lang="en-US" dirty="0"/>
                    </a:p>
                  </a:txBody>
                  <a:tcPr/>
                </a:tc>
                <a:tc>
                  <a:txBody>
                    <a:bodyPr/>
                    <a:lstStyle/>
                    <a:p>
                      <a:r>
                        <a:rPr lang="en-US" dirty="0" smtClean="0"/>
                        <a:t>Suggest mocktails</a:t>
                      </a:r>
                      <a:endParaRPr lang="en-US" dirty="0"/>
                    </a:p>
                  </a:txBody>
                  <a:tcPr/>
                </a:tc>
              </a:tr>
            </a:tbl>
          </a:graphicData>
        </a:graphic>
      </p:graphicFrame>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Building Repeat Business…</a:t>
            </a:r>
            <a:endParaRPr lang="en-US" sz="3600" b="1" dirty="0"/>
          </a:p>
        </p:txBody>
      </p:sp>
      <p:sp>
        <p:nvSpPr>
          <p:cNvPr id="3" name="Content Placeholder 2"/>
          <p:cNvSpPr>
            <a:spLocks noGrp="1"/>
          </p:cNvSpPr>
          <p:nvPr>
            <p:ph idx="1"/>
          </p:nvPr>
        </p:nvSpPr>
        <p:spPr/>
        <p:txBody>
          <a:bodyPr>
            <a:normAutofit/>
          </a:bodyPr>
          <a:lstStyle/>
          <a:p>
            <a:pPr>
              <a:lnSpc>
                <a:spcPct val="80000"/>
              </a:lnSpc>
            </a:pPr>
            <a:r>
              <a:rPr lang="en-US" sz="2000" dirty="0" smtClean="0">
                <a:latin typeface="+mj-lt"/>
              </a:rPr>
              <a:t>Your objective is to build repeat clientele and a strong business.</a:t>
            </a:r>
          </a:p>
          <a:p>
            <a:pPr>
              <a:lnSpc>
                <a:spcPct val="80000"/>
              </a:lnSpc>
            </a:pPr>
            <a:r>
              <a:rPr lang="en-US" sz="2000" dirty="0" smtClean="0">
                <a:latin typeface="+mj-lt"/>
              </a:rPr>
              <a:t>Pay Attention to a guest’s needs – </a:t>
            </a:r>
            <a:r>
              <a:rPr lang="en-US" sz="2000" b="1" dirty="0" smtClean="0">
                <a:latin typeface="+mj-lt"/>
              </a:rPr>
              <a:t>Personalized attention.</a:t>
            </a:r>
          </a:p>
          <a:p>
            <a:pPr>
              <a:lnSpc>
                <a:spcPct val="80000"/>
              </a:lnSpc>
            </a:pPr>
            <a:r>
              <a:rPr lang="en-US" sz="2000" dirty="0" smtClean="0">
                <a:latin typeface="+mj-lt"/>
              </a:rPr>
              <a:t>Acknowledge a patron’s presence with due respect – Often we take regular patrons for granted. This is highly </a:t>
            </a:r>
            <a:r>
              <a:rPr lang="en-US" sz="2000" b="1" dirty="0" smtClean="0">
                <a:latin typeface="+mj-lt"/>
              </a:rPr>
              <a:t>Unacceptable.</a:t>
            </a:r>
          </a:p>
          <a:p>
            <a:pPr>
              <a:lnSpc>
                <a:spcPct val="80000"/>
              </a:lnSpc>
            </a:pPr>
            <a:r>
              <a:rPr lang="en-US" sz="2000" dirty="0" smtClean="0">
                <a:latin typeface="+mj-lt"/>
              </a:rPr>
              <a:t>Be an </a:t>
            </a:r>
            <a:r>
              <a:rPr lang="en-US" sz="2000" b="1" dirty="0" smtClean="0">
                <a:latin typeface="+mj-lt"/>
              </a:rPr>
              <a:t>expert</a:t>
            </a:r>
            <a:r>
              <a:rPr lang="en-US" sz="2000" dirty="0" smtClean="0">
                <a:latin typeface="+mj-lt"/>
              </a:rPr>
              <a:t> with your F&amp;B menu. Don’t look lost when interacting with a guest!</a:t>
            </a:r>
          </a:p>
          <a:p>
            <a:pPr>
              <a:lnSpc>
                <a:spcPct val="80000"/>
              </a:lnSpc>
            </a:pPr>
            <a:endParaRPr lang="en-US" sz="2000" dirty="0" smtClean="0">
              <a:latin typeface="+mj-lt"/>
            </a:endParaRPr>
          </a:p>
          <a:p>
            <a:pPr>
              <a:lnSpc>
                <a:spcPct val="80000"/>
              </a:lnSpc>
            </a:pPr>
            <a:r>
              <a:rPr lang="en-US" sz="2000" b="1" dirty="0" smtClean="0">
                <a:latin typeface="+mj-lt"/>
              </a:rPr>
              <a:t>Word of Mouth </a:t>
            </a:r>
            <a:r>
              <a:rPr lang="en-US" sz="2000" dirty="0" smtClean="0">
                <a:latin typeface="+mj-lt"/>
              </a:rPr>
              <a:t>is a very strong marketing tool – 1 happy guest will tell another. But 1 unhappy guest will tell 10 others – Now you decide which one you want!!!</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Personal Style &amp; Communicative Flair</a:t>
            </a:r>
            <a:endParaRPr lang="en-US" sz="3600" b="1" dirty="0"/>
          </a:p>
        </p:txBody>
      </p:sp>
      <p:sp>
        <p:nvSpPr>
          <p:cNvPr id="28675" name="Content Placeholder 2"/>
          <p:cNvSpPr>
            <a:spLocks noGrp="1"/>
          </p:cNvSpPr>
          <p:nvPr>
            <p:ph idx="1"/>
          </p:nvPr>
        </p:nvSpPr>
        <p:spPr/>
        <p:txBody>
          <a:bodyPr>
            <a:normAutofit/>
          </a:bodyPr>
          <a:lstStyle/>
          <a:p>
            <a:r>
              <a:rPr lang="en-US" sz="2000" dirty="0" smtClean="0">
                <a:latin typeface="+mj-lt"/>
              </a:rPr>
              <a:t>Body Language towards a person tends to speak volumes.</a:t>
            </a:r>
          </a:p>
          <a:p>
            <a:r>
              <a:rPr lang="en-US" sz="2000" dirty="0" smtClean="0">
                <a:latin typeface="+mj-lt"/>
              </a:rPr>
              <a:t>A smile with eye contact is a sign of a confident welcome.</a:t>
            </a:r>
          </a:p>
          <a:p>
            <a:r>
              <a:rPr lang="en-US" sz="2000" dirty="0" smtClean="0">
                <a:latin typeface="+mj-lt"/>
              </a:rPr>
              <a:t>Looking away from a guest while he or she is placing an order is a sign of inattentiveness.</a:t>
            </a:r>
          </a:p>
          <a:p>
            <a:r>
              <a:rPr lang="en-US" sz="2000" dirty="0" smtClean="0">
                <a:latin typeface="+mj-lt"/>
              </a:rPr>
              <a:t>There are many such instances that tend to define the basis of  our guest relations skills!</a:t>
            </a:r>
          </a:p>
          <a:p>
            <a:r>
              <a:rPr lang="en-US" sz="2000" dirty="0" smtClean="0"/>
              <a:t>Communication skills are of utmost importance in the F&amp;B service industry.</a:t>
            </a:r>
          </a:p>
          <a:p>
            <a:r>
              <a:rPr lang="en-US" sz="2000" dirty="0" smtClean="0"/>
              <a:t>Good communication skills are always an added advantage.</a:t>
            </a:r>
          </a:p>
          <a:p>
            <a:r>
              <a:rPr lang="en-US" sz="2000" dirty="0" smtClean="0"/>
              <a:t>What is also important is, </a:t>
            </a:r>
            <a:r>
              <a:rPr lang="en-US" sz="2000" b="1" dirty="0" smtClean="0"/>
              <a:t>HOW </a:t>
            </a:r>
            <a:r>
              <a:rPr lang="en-US" sz="2000" dirty="0" smtClean="0"/>
              <a:t>we say, </a:t>
            </a:r>
            <a:r>
              <a:rPr lang="en-US" sz="2000" b="1" dirty="0" smtClean="0"/>
              <a:t>WHEN </a:t>
            </a:r>
            <a:r>
              <a:rPr lang="en-US" sz="2000" dirty="0" smtClean="0"/>
              <a:t>we say and </a:t>
            </a:r>
            <a:r>
              <a:rPr lang="en-US" sz="2000" b="1" dirty="0" smtClean="0"/>
              <a:t>WHY </a:t>
            </a:r>
            <a:r>
              <a:rPr lang="en-US" sz="2000" dirty="0" smtClean="0"/>
              <a:t>we say things.</a:t>
            </a:r>
          </a:p>
          <a:p>
            <a:r>
              <a:rPr lang="en-US" sz="2000" dirty="0" smtClean="0"/>
              <a:t>Voice modulation can change the whole context and meaning of a sentence.</a:t>
            </a:r>
          </a:p>
          <a:p>
            <a:endParaRPr lang="en-US" sz="2000" dirty="0" smtClean="0">
              <a:latin typeface="+mj-lt"/>
            </a:endParaRP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Voice Modulation</a:t>
            </a:r>
            <a:endParaRPr lang="en-US" sz="3600" b="1" dirty="0"/>
          </a:p>
        </p:txBody>
      </p:sp>
      <p:sp>
        <p:nvSpPr>
          <p:cNvPr id="3" name="Content Placeholder 2"/>
          <p:cNvSpPr>
            <a:spLocks noGrp="1"/>
          </p:cNvSpPr>
          <p:nvPr>
            <p:ph idx="1"/>
          </p:nvPr>
        </p:nvSpPr>
        <p:spPr/>
        <p:txBody>
          <a:bodyPr>
            <a:normAutofit/>
          </a:bodyPr>
          <a:lstStyle/>
          <a:p>
            <a:pPr>
              <a:lnSpc>
                <a:spcPct val="80000"/>
              </a:lnSpc>
            </a:pPr>
            <a:r>
              <a:rPr lang="en-US" sz="2000" dirty="0" smtClean="0">
                <a:latin typeface="+mj-lt"/>
              </a:rPr>
              <a:t>Observe the following lines care fully:</a:t>
            </a:r>
          </a:p>
          <a:p>
            <a:pPr>
              <a:lnSpc>
                <a:spcPct val="80000"/>
              </a:lnSpc>
            </a:pPr>
            <a:endParaRPr lang="en-US" sz="2000" dirty="0" smtClean="0">
              <a:latin typeface="+mj-lt"/>
            </a:endParaRPr>
          </a:p>
          <a:p>
            <a:pPr lvl="1">
              <a:lnSpc>
                <a:spcPct val="80000"/>
              </a:lnSpc>
            </a:pPr>
            <a:r>
              <a:rPr lang="en-US" sz="2000" b="1" dirty="0" smtClean="0">
                <a:latin typeface="+mj-lt"/>
              </a:rPr>
              <a:t>What</a:t>
            </a:r>
            <a:r>
              <a:rPr lang="en-US" sz="2000" dirty="0" smtClean="0">
                <a:latin typeface="+mj-lt"/>
              </a:rPr>
              <a:t> are you doing?</a:t>
            </a:r>
          </a:p>
          <a:p>
            <a:pPr lvl="1">
              <a:lnSpc>
                <a:spcPct val="80000"/>
              </a:lnSpc>
            </a:pPr>
            <a:r>
              <a:rPr lang="en-US" sz="2000" dirty="0" smtClean="0">
                <a:latin typeface="+mj-lt"/>
              </a:rPr>
              <a:t>What </a:t>
            </a:r>
            <a:r>
              <a:rPr lang="en-US" sz="2000" b="1" dirty="0" smtClean="0">
                <a:latin typeface="+mj-lt"/>
              </a:rPr>
              <a:t>are</a:t>
            </a:r>
            <a:r>
              <a:rPr lang="en-US" sz="2000" dirty="0" smtClean="0">
                <a:latin typeface="+mj-lt"/>
              </a:rPr>
              <a:t> you doing?</a:t>
            </a:r>
          </a:p>
          <a:p>
            <a:pPr lvl="1">
              <a:lnSpc>
                <a:spcPct val="80000"/>
              </a:lnSpc>
            </a:pPr>
            <a:r>
              <a:rPr lang="en-US" sz="2000" dirty="0" smtClean="0">
                <a:latin typeface="+mj-lt"/>
              </a:rPr>
              <a:t>What are </a:t>
            </a:r>
            <a:r>
              <a:rPr lang="en-US" sz="2000" b="1" dirty="0" smtClean="0">
                <a:latin typeface="+mj-lt"/>
              </a:rPr>
              <a:t>you</a:t>
            </a:r>
            <a:r>
              <a:rPr lang="en-US" sz="2000" dirty="0" smtClean="0">
                <a:latin typeface="+mj-lt"/>
              </a:rPr>
              <a:t> doing?</a:t>
            </a:r>
          </a:p>
          <a:p>
            <a:pPr lvl="1">
              <a:lnSpc>
                <a:spcPct val="80000"/>
              </a:lnSpc>
            </a:pPr>
            <a:r>
              <a:rPr lang="en-US" sz="2000" dirty="0" smtClean="0">
                <a:latin typeface="+mj-lt"/>
              </a:rPr>
              <a:t>What are you </a:t>
            </a:r>
            <a:r>
              <a:rPr lang="en-US" sz="2000" b="1" dirty="0" smtClean="0">
                <a:latin typeface="+mj-lt"/>
              </a:rPr>
              <a:t>doing?</a:t>
            </a:r>
          </a:p>
          <a:p>
            <a:pPr lvl="1">
              <a:lnSpc>
                <a:spcPct val="80000"/>
              </a:lnSpc>
            </a:pPr>
            <a:endParaRPr lang="en-US" sz="2000" dirty="0" smtClean="0">
              <a:latin typeface="+mj-lt"/>
            </a:endParaRPr>
          </a:p>
          <a:p>
            <a:pPr>
              <a:lnSpc>
                <a:spcPct val="80000"/>
              </a:lnSpc>
            </a:pPr>
            <a:r>
              <a:rPr lang="en-US" sz="2000" dirty="0" smtClean="0">
                <a:latin typeface="+mj-lt"/>
              </a:rPr>
              <a:t>See how the meaning changes with every time we stress on a different word.</a:t>
            </a:r>
          </a:p>
          <a:p>
            <a:pPr>
              <a:lnSpc>
                <a:spcPct val="80000"/>
              </a:lnSpc>
            </a:pPr>
            <a:endParaRPr lang="en-US" sz="2000" dirty="0" smtClean="0">
              <a:latin typeface="+mj-lt"/>
            </a:endParaRPr>
          </a:p>
          <a:p>
            <a:pPr>
              <a:lnSpc>
                <a:spcPct val="80000"/>
              </a:lnSpc>
            </a:pPr>
            <a:r>
              <a:rPr lang="en-US" sz="2000" dirty="0" smtClean="0">
                <a:latin typeface="+mj-lt"/>
              </a:rPr>
              <a:t>The same psyche also works on a guest when we speak loudly / softly to them.</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Hearing vs. Listening vs. Repeating</a:t>
            </a:r>
            <a:endParaRPr lang="en-US" sz="3600" b="1" dirty="0"/>
          </a:p>
        </p:txBody>
      </p:sp>
      <p:sp>
        <p:nvSpPr>
          <p:cNvPr id="31747" name="Content Placeholder 2"/>
          <p:cNvSpPr>
            <a:spLocks noGrp="1"/>
          </p:cNvSpPr>
          <p:nvPr>
            <p:ph idx="1"/>
          </p:nvPr>
        </p:nvSpPr>
        <p:spPr/>
        <p:txBody>
          <a:bodyPr>
            <a:normAutofit/>
          </a:bodyPr>
          <a:lstStyle/>
          <a:p>
            <a:r>
              <a:rPr lang="en-US" sz="2000" dirty="0" smtClean="0">
                <a:latin typeface="+mj-lt"/>
              </a:rPr>
              <a:t>When a guest is speaking, give him / her the space to talk first – </a:t>
            </a:r>
            <a:r>
              <a:rPr lang="en-US" sz="2000" b="1" dirty="0" smtClean="0">
                <a:latin typeface="+mj-lt"/>
              </a:rPr>
              <a:t>Do not interrupt</a:t>
            </a:r>
            <a:r>
              <a:rPr lang="en-US" sz="2000" dirty="0" smtClean="0">
                <a:latin typeface="+mj-lt"/>
              </a:rPr>
              <a:t>.</a:t>
            </a:r>
          </a:p>
          <a:p>
            <a:r>
              <a:rPr lang="en-US" sz="2000" b="1" dirty="0" smtClean="0">
                <a:latin typeface="+mj-lt"/>
              </a:rPr>
              <a:t>Listen</a:t>
            </a:r>
            <a:r>
              <a:rPr lang="en-US" sz="2000" dirty="0" smtClean="0">
                <a:latin typeface="+mj-lt"/>
              </a:rPr>
              <a:t> not Hear!</a:t>
            </a:r>
          </a:p>
          <a:p>
            <a:r>
              <a:rPr lang="en-US" sz="2000" dirty="0" smtClean="0">
                <a:latin typeface="+mj-lt"/>
              </a:rPr>
              <a:t>We hear cars hooting but we listen to some one saying “You are my friend”!</a:t>
            </a:r>
          </a:p>
          <a:p>
            <a:r>
              <a:rPr lang="en-US" sz="2000" dirty="0" smtClean="0">
                <a:latin typeface="+mj-lt"/>
              </a:rPr>
              <a:t>When you have taken an order, it is always a good practice to </a:t>
            </a:r>
            <a:r>
              <a:rPr lang="en-US" sz="2000" b="1" dirty="0" smtClean="0">
                <a:latin typeface="+mj-lt"/>
              </a:rPr>
              <a:t>repeat</a:t>
            </a:r>
            <a:r>
              <a:rPr lang="en-US" sz="2000" dirty="0" smtClean="0">
                <a:latin typeface="+mj-lt"/>
              </a:rPr>
              <a:t> your order.</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pPr fontAlgn="auto">
              <a:spcAft>
                <a:spcPts val="0"/>
              </a:spcAft>
              <a:defRPr/>
            </a:pPr>
            <a:r>
              <a:rPr lang="en-US" sz="3600" b="1" dirty="0" smtClean="0"/>
              <a:t>  Guest Service Cycle</a:t>
            </a:r>
            <a:endParaRPr lang="en-US" sz="3600" b="1" dirty="0"/>
          </a:p>
        </p:txBody>
      </p:sp>
      <p:sp>
        <p:nvSpPr>
          <p:cNvPr id="32771" name="Subtitle 4"/>
          <p:cNvSpPr>
            <a:spLocks noGrp="1"/>
          </p:cNvSpPr>
          <p:nvPr>
            <p:ph type="subTitle" idx="1"/>
          </p:nvPr>
        </p:nvSpPr>
        <p:spPr>
          <a:xfrm>
            <a:off x="685800" y="3048000"/>
            <a:ext cx="8077200" cy="1066800"/>
          </a:xfrm>
        </p:spPr>
        <p:txBody>
          <a:bodyPr>
            <a:normAutofit/>
          </a:bodyPr>
          <a:lstStyle/>
          <a:p>
            <a:endParaRPr lang="en-US" sz="2000" dirty="0" smtClean="0">
              <a:latin typeface="Gill Sans MT" pitchFamily="34" charset="0"/>
            </a:endParaRPr>
          </a:p>
          <a:p>
            <a:r>
              <a:rPr lang="en-US" sz="2000" dirty="0" smtClean="0">
                <a:latin typeface="Gill Sans MT" pitchFamily="34" charset="0"/>
              </a:rPr>
              <a:t>Never forget steps!!!</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5 points you cant afford to forget!</a:t>
            </a:r>
            <a:endParaRPr lang="en-US" sz="3600" b="1" dirty="0"/>
          </a:p>
        </p:txBody>
      </p:sp>
      <p:graphicFrame>
        <p:nvGraphicFramePr>
          <p:cNvPr id="7" name="Content Placeholder 6"/>
          <p:cNvGraphicFramePr>
            <a:graphicFrameLocks noGrp="1"/>
          </p:cNvGraphicFramePr>
          <p:nvPr>
            <p:ph idx="1"/>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3796" name="TextBox 7"/>
          <p:cNvSpPr txBox="1">
            <a:spLocks noChangeArrowheads="1"/>
          </p:cNvSpPr>
          <p:nvPr/>
        </p:nvSpPr>
        <p:spPr bwMode="auto">
          <a:xfrm>
            <a:off x="5943600" y="2057400"/>
            <a:ext cx="2200275" cy="646113"/>
          </a:xfrm>
          <a:prstGeom prst="rect">
            <a:avLst/>
          </a:prstGeom>
          <a:noFill/>
          <a:ln w="9525">
            <a:noFill/>
            <a:miter lim="800000"/>
            <a:headEnd/>
            <a:tailEnd/>
          </a:ln>
        </p:spPr>
        <p:txBody>
          <a:bodyPr wrap="none">
            <a:spAutoFit/>
          </a:bodyPr>
          <a:lstStyle/>
          <a:p>
            <a:r>
              <a:rPr lang="en-US" dirty="0">
                <a:latin typeface="Corbel" pitchFamily="-110" charset="0"/>
              </a:rPr>
              <a:t>Offer menu card /</a:t>
            </a:r>
          </a:p>
          <a:p>
            <a:r>
              <a:rPr lang="en-US" dirty="0">
                <a:latin typeface="Corbel" pitchFamily="-110" charset="0"/>
              </a:rPr>
              <a:t> recall any preference</a:t>
            </a:r>
          </a:p>
        </p:txBody>
      </p:sp>
      <p:sp>
        <p:nvSpPr>
          <p:cNvPr id="33797" name="TextBox 8"/>
          <p:cNvSpPr txBox="1">
            <a:spLocks noChangeArrowheads="1"/>
          </p:cNvSpPr>
          <p:nvPr/>
        </p:nvSpPr>
        <p:spPr bwMode="auto">
          <a:xfrm>
            <a:off x="3505200" y="4572000"/>
            <a:ext cx="2152650" cy="646113"/>
          </a:xfrm>
          <a:prstGeom prst="rect">
            <a:avLst/>
          </a:prstGeom>
          <a:noFill/>
          <a:ln w="9525">
            <a:noFill/>
            <a:miter lim="800000"/>
            <a:headEnd/>
            <a:tailEnd/>
          </a:ln>
        </p:spPr>
        <p:txBody>
          <a:bodyPr wrap="none">
            <a:spAutoFit/>
          </a:bodyPr>
          <a:lstStyle/>
          <a:p>
            <a:r>
              <a:rPr lang="en-US" dirty="0">
                <a:latin typeface="Corbel" pitchFamily="-110" charset="0"/>
              </a:rPr>
              <a:t>Check if guest wants </a:t>
            </a:r>
          </a:p>
          <a:p>
            <a:r>
              <a:rPr lang="en-US" dirty="0">
                <a:latin typeface="Corbel" pitchFamily="-110" charset="0"/>
              </a:rPr>
              <a:t>to re order anything</a:t>
            </a:r>
          </a:p>
        </p:txBody>
      </p:sp>
      <p:sp>
        <p:nvSpPr>
          <p:cNvPr id="33798" name="TextBox 9"/>
          <p:cNvSpPr txBox="1">
            <a:spLocks noChangeArrowheads="1"/>
          </p:cNvSpPr>
          <p:nvPr/>
        </p:nvSpPr>
        <p:spPr bwMode="auto">
          <a:xfrm>
            <a:off x="152400" y="4419600"/>
            <a:ext cx="2482850" cy="646113"/>
          </a:xfrm>
          <a:prstGeom prst="rect">
            <a:avLst/>
          </a:prstGeom>
          <a:noFill/>
          <a:ln w="9525">
            <a:noFill/>
            <a:miter lim="800000"/>
            <a:headEnd/>
            <a:tailEnd/>
          </a:ln>
        </p:spPr>
        <p:txBody>
          <a:bodyPr wrap="none">
            <a:spAutoFit/>
          </a:bodyPr>
          <a:lstStyle/>
          <a:p>
            <a:r>
              <a:rPr lang="en-US" dirty="0">
                <a:latin typeface="Corbel" pitchFamily="-110" charset="0"/>
              </a:rPr>
              <a:t>Check / follow up on the</a:t>
            </a:r>
          </a:p>
          <a:p>
            <a:r>
              <a:rPr lang="en-US" dirty="0">
                <a:latin typeface="Corbel" pitchFamily="-110" charset="0"/>
              </a:rPr>
              <a:t> guest’s experience</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threePt" dir="t">
                <a:rot lat="0" lon="0" rev="4800000"/>
              </a:lightRig>
            </a:scene3d>
            <a:sp3d prstMaterial="matte">
              <a:bevelT w="50800" h="10160"/>
            </a:sp3d>
          </a:bodyPr>
          <a:lstStyle/>
          <a:p>
            <a:pPr algn="l" fontAlgn="auto">
              <a:spcAft>
                <a:spcPts val="0"/>
              </a:spcAft>
              <a:defRPr/>
            </a:pPr>
            <a:r>
              <a:rPr lang="en-US" sz="3600" b="1" dirty="0" smtClean="0"/>
              <a:t>To End…</a:t>
            </a:r>
            <a:endParaRPr lang="en-US" sz="3600" b="1" dirty="0"/>
          </a:p>
        </p:txBody>
      </p:sp>
      <p:sp>
        <p:nvSpPr>
          <p:cNvPr id="34819" name="Content Placeholder 2"/>
          <p:cNvSpPr>
            <a:spLocks noGrp="1"/>
          </p:cNvSpPr>
          <p:nvPr>
            <p:ph idx="1"/>
          </p:nvPr>
        </p:nvSpPr>
        <p:spPr/>
        <p:txBody>
          <a:bodyPr>
            <a:normAutofit/>
          </a:bodyPr>
          <a:lstStyle/>
          <a:p>
            <a:r>
              <a:rPr lang="en-US" sz="2000" dirty="0" smtClean="0">
                <a:latin typeface="+mj-lt"/>
              </a:rPr>
              <a:t>Each one of you will have your own style of working / service.</a:t>
            </a:r>
          </a:p>
          <a:p>
            <a:r>
              <a:rPr lang="en-US" sz="2000" dirty="0" smtClean="0">
                <a:latin typeface="+mj-lt"/>
              </a:rPr>
              <a:t>There is nothing called right service or wrong service.</a:t>
            </a:r>
          </a:p>
          <a:p>
            <a:r>
              <a:rPr lang="en-US" sz="2000" dirty="0" smtClean="0">
                <a:latin typeface="+mj-lt"/>
              </a:rPr>
              <a:t>You are either </a:t>
            </a:r>
            <a:r>
              <a:rPr lang="en-US" sz="2000" b="1" dirty="0" smtClean="0">
                <a:latin typeface="+mj-lt"/>
              </a:rPr>
              <a:t>Good </a:t>
            </a:r>
            <a:r>
              <a:rPr lang="en-US" sz="2000" dirty="0" smtClean="0">
                <a:latin typeface="+mj-lt"/>
              </a:rPr>
              <a:t>at service or </a:t>
            </a:r>
            <a:r>
              <a:rPr lang="en-US" sz="2000" b="1" dirty="0" smtClean="0">
                <a:latin typeface="+mj-lt"/>
              </a:rPr>
              <a:t>Great</a:t>
            </a:r>
            <a:r>
              <a:rPr lang="en-US" sz="2000" dirty="0" smtClean="0">
                <a:latin typeface="+mj-lt"/>
              </a:rPr>
              <a:t> at service – there are no two ways about it!</a:t>
            </a:r>
          </a:p>
          <a:p>
            <a:r>
              <a:rPr lang="en-US" sz="2000" dirty="0" smtClean="0">
                <a:latin typeface="+mj-lt"/>
              </a:rPr>
              <a:t>If you enjoy what you do it shows – and it makes the long working hours a lot more easier!</a:t>
            </a: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smtClean="0"/>
              <a:t>Taking care of your equipment</a:t>
            </a:r>
            <a:endParaRPr lang="en-US" dirty="0"/>
          </a:p>
        </p:txBody>
      </p:sp>
      <p:sp>
        <p:nvSpPr>
          <p:cNvPr id="3" name="Content Placeholder 2"/>
          <p:cNvSpPr>
            <a:spLocks noGrp="1"/>
          </p:cNvSpPr>
          <p:nvPr>
            <p:ph idx="1"/>
          </p:nvPr>
        </p:nvSpPr>
        <p:spPr/>
        <p:txBody>
          <a:bodyPr>
            <a:normAutofit fontScale="55000" lnSpcReduction="20000"/>
          </a:bodyPr>
          <a:lstStyle/>
          <a:p>
            <a:pPr lvl="0"/>
            <a:r>
              <a:rPr lang="en-CA" dirty="0" smtClean="0"/>
              <a:t>Most important is your attitude towards your equipment, treat it like your own. The day you start doing this the support that you get from the equipment will start reducing and lead to a unhappy “you”.</a:t>
            </a:r>
            <a:endParaRPr lang="en-US" dirty="0" smtClean="0"/>
          </a:p>
          <a:p>
            <a:pPr lvl="0"/>
            <a:r>
              <a:rPr lang="en-CA" dirty="0" smtClean="0"/>
              <a:t>Clean as you go. This would prevent you the trouble of cleaning everything at a go which will be tough and also it would help to minimise cross contamination.</a:t>
            </a:r>
            <a:endParaRPr lang="en-US" dirty="0" smtClean="0"/>
          </a:p>
          <a:p>
            <a:pPr lvl="0"/>
            <a:r>
              <a:rPr lang="en-CA" dirty="0" smtClean="0"/>
              <a:t>Use it only for the purpose it is meant for. E.g. do not use a knife to open tins. This could pose a threat to human safety, also the equipment might get damaged.</a:t>
            </a:r>
            <a:endParaRPr lang="en-US" dirty="0" smtClean="0"/>
          </a:p>
          <a:p>
            <a:pPr lvl="0"/>
            <a:r>
              <a:rPr lang="en-CA" dirty="0" smtClean="0"/>
              <a:t>Specialised equipments will have to be cleaned by the members operating the same. This would ensure correct cleaning.</a:t>
            </a:r>
            <a:endParaRPr lang="en-US" dirty="0" smtClean="0"/>
          </a:p>
          <a:p>
            <a:pPr lvl="0"/>
            <a:r>
              <a:rPr lang="en-CA" dirty="0" smtClean="0"/>
              <a:t> Never dip any electrical gadget in water. This would render it useless and also pose a threat to human safety.</a:t>
            </a:r>
            <a:endParaRPr lang="en-US" dirty="0" smtClean="0"/>
          </a:p>
          <a:p>
            <a:pPr lvl="0"/>
            <a:r>
              <a:rPr lang="en-CA" dirty="0" smtClean="0"/>
              <a:t>Report any fault with the equipments immediately so that it can be rectified then and there rather than letting it deteriorate to an extent when it can’t be repaired.</a:t>
            </a:r>
            <a:endParaRPr lang="en-US" dirty="0" smtClean="0"/>
          </a:p>
          <a:p>
            <a:pPr lvl="0"/>
            <a:r>
              <a:rPr lang="en-CA" dirty="0" smtClean="0"/>
              <a:t>Finally if you make sure that your equipment is maintained, you would not to struggle hard to maintain consistency and product quality. This would lead to you being satisfied and proud which in turn would be passed on to guests who in turn have to be delighted with the Hops N Grains experience.</a:t>
            </a:r>
            <a:endParaRPr lang="en-US"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fontAlgn="auto">
              <a:spcAft>
                <a:spcPts val="0"/>
              </a:spcAft>
              <a:defRPr/>
            </a:pPr>
            <a:r>
              <a:rPr lang="en-US" sz="3600" b="1" dirty="0" smtClean="0"/>
              <a:t>Operational Manual – Part II</a:t>
            </a:r>
            <a:endParaRPr lang="en-US" sz="3600" b="1" dirty="0"/>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INDEX</a:t>
            </a:r>
            <a:endParaRPr lang="en-US" sz="3600" b="1" dirty="0"/>
          </a:p>
        </p:txBody>
      </p:sp>
      <p:sp>
        <p:nvSpPr>
          <p:cNvPr id="3" name="Content Placeholder 2"/>
          <p:cNvSpPr>
            <a:spLocks noGrp="1"/>
          </p:cNvSpPr>
          <p:nvPr>
            <p:ph idx="1"/>
          </p:nvPr>
        </p:nvSpPr>
        <p:spPr/>
        <p:txBody>
          <a:bodyPr>
            <a:normAutofit fontScale="85000" lnSpcReduction="20000"/>
          </a:bodyPr>
          <a:lstStyle/>
          <a:p>
            <a:r>
              <a:rPr lang="en-US" dirty="0" smtClean="0"/>
              <a:t>Opening &amp; Closing of the bar – Steps &amp; checklist</a:t>
            </a:r>
          </a:p>
          <a:p>
            <a:r>
              <a:rPr lang="en-US" dirty="0" smtClean="0"/>
              <a:t>Opening &amp; Closing of the restaurant – Steps &amp; checklist</a:t>
            </a:r>
          </a:p>
          <a:p>
            <a:r>
              <a:rPr lang="en-US" dirty="0" smtClean="0"/>
              <a:t>Key processes – Guest Service </a:t>
            </a:r>
          </a:p>
          <a:p>
            <a:r>
              <a:rPr lang="en-US" dirty="0" smtClean="0"/>
              <a:t>Other processes</a:t>
            </a:r>
          </a:p>
          <a:p>
            <a:r>
              <a:rPr lang="en-US" dirty="0" smtClean="0"/>
              <a:t>Essentials &amp; Generic Standards</a:t>
            </a:r>
          </a:p>
          <a:p>
            <a:r>
              <a:rPr lang="en-US" dirty="0" smtClean="0"/>
              <a:t>10 steps for Guest Delight</a:t>
            </a:r>
          </a:p>
          <a:p>
            <a:r>
              <a:rPr lang="en-US" b="1" dirty="0" smtClean="0">
                <a:solidFill>
                  <a:srgbClr val="FFC000"/>
                </a:solidFill>
              </a:rPr>
              <a:t>Company Policies linked to F &amp; B Service</a:t>
            </a:r>
          </a:p>
          <a:p>
            <a:r>
              <a:rPr lang="en-US" dirty="0" smtClean="0"/>
              <a:t>Reporting procedures &amp; format</a:t>
            </a:r>
          </a:p>
          <a:p>
            <a:r>
              <a:rPr lang="en-US" dirty="0" smtClean="0"/>
              <a:t>Budgeting procedures &amp; format</a:t>
            </a:r>
          </a:p>
          <a:p>
            <a:r>
              <a:rPr lang="en-US" dirty="0" smtClean="0"/>
              <a:t>Control procedures &amp; format</a:t>
            </a:r>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fontAlgn="auto">
              <a:spcAft>
                <a:spcPts val="0"/>
              </a:spcAft>
              <a:defRPr/>
            </a:pPr>
            <a:r>
              <a:rPr lang="en-US" sz="3600" b="1" dirty="0" smtClean="0"/>
              <a:t>Company Policy linked to</a:t>
            </a:r>
            <a:br>
              <a:rPr lang="en-US" sz="3600" b="1" dirty="0" smtClean="0"/>
            </a:br>
            <a:r>
              <a:rPr lang="en-US" sz="3600" b="1" dirty="0" smtClean="0"/>
              <a:t>Food &amp; Beverage Service</a:t>
            </a:r>
            <a:endParaRPr lang="en-US" sz="3600" b="1" dirty="0"/>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92500" lnSpcReduction="20000"/>
          </a:bodyPr>
          <a:lstStyle/>
          <a:p>
            <a:r>
              <a:rPr lang="en-US" dirty="0" smtClean="0"/>
              <a:t>Birthday &amp; Anniversary</a:t>
            </a:r>
          </a:p>
          <a:p>
            <a:r>
              <a:rPr lang="en-US" dirty="0" smtClean="0"/>
              <a:t>Guest Complaints</a:t>
            </a:r>
          </a:p>
          <a:p>
            <a:r>
              <a:rPr lang="en-US" dirty="0" smtClean="0"/>
              <a:t>Festive Greetings</a:t>
            </a:r>
          </a:p>
          <a:p>
            <a:r>
              <a:rPr lang="en-US" dirty="0" smtClean="0"/>
              <a:t>Health</a:t>
            </a:r>
          </a:p>
          <a:p>
            <a:r>
              <a:rPr lang="en-US" dirty="0" smtClean="0"/>
              <a:t>Safety</a:t>
            </a:r>
          </a:p>
          <a:p>
            <a:r>
              <a:rPr lang="en-US" dirty="0" smtClean="0"/>
              <a:t>Security</a:t>
            </a:r>
          </a:p>
          <a:p>
            <a:r>
              <a:rPr lang="en-US" dirty="0" smtClean="0"/>
              <a:t>HR</a:t>
            </a:r>
          </a:p>
          <a:p>
            <a:r>
              <a:rPr lang="en-US" dirty="0" smtClean="0"/>
              <a:t>Grooming Policy</a:t>
            </a:r>
          </a:p>
          <a:p>
            <a:r>
              <a:rPr lang="en-US" dirty="0" smtClean="0"/>
              <a:t>Ethical Behavior</a:t>
            </a:r>
          </a:p>
          <a:p>
            <a:r>
              <a:rPr lang="en-US" dirty="0" smtClean="0"/>
              <a:t>Responsible Alcohol Service</a:t>
            </a:r>
          </a:p>
          <a:p>
            <a:r>
              <a:rPr lang="en-US" dirty="0" smtClean="0"/>
              <a:t>Guest screening policy </a:t>
            </a:r>
          </a:p>
          <a:p>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b="1" dirty="0" smtClean="0"/>
              <a:t>Birthday &amp; Anniversary</a:t>
            </a:r>
            <a:br>
              <a:rPr lang="en-US" sz="3600" b="1" dirty="0" smtClean="0"/>
            </a:br>
            <a:endParaRPr lang="en-US" sz="3600" b="1" dirty="0"/>
          </a:p>
        </p:txBody>
      </p:sp>
      <p:sp>
        <p:nvSpPr>
          <p:cNvPr id="3" name="Content Placeholder 2"/>
          <p:cNvSpPr>
            <a:spLocks noGrp="1"/>
          </p:cNvSpPr>
          <p:nvPr>
            <p:ph idx="1"/>
          </p:nvPr>
        </p:nvSpPr>
        <p:spPr/>
        <p:txBody>
          <a:bodyPr>
            <a:normAutofit fontScale="70000" lnSpcReduction="20000"/>
          </a:bodyPr>
          <a:lstStyle/>
          <a:p>
            <a:r>
              <a:rPr lang="en-US" dirty="0" smtClean="0"/>
              <a:t>Key to any repeat business is to always have an effective &amp; updated Company Database (which is collected from the reservation desk / feedback forms).</a:t>
            </a:r>
          </a:p>
          <a:p>
            <a:r>
              <a:rPr lang="en-US" dirty="0" smtClean="0"/>
              <a:t>The same has to be religiously updated by the PR / Marketing Manger, via Hops N Grains Contact Management System.</a:t>
            </a:r>
          </a:p>
          <a:p>
            <a:r>
              <a:rPr lang="en-US" dirty="0" smtClean="0"/>
              <a:t>PR / Marketing Manager should keep an eye on the guests special occasion, like Birthday &amp; Anniversary.</a:t>
            </a:r>
          </a:p>
          <a:p>
            <a:r>
              <a:rPr lang="en-US" dirty="0" smtClean="0"/>
              <a:t>PR / Marketing Manager should call them on the very day (in the morning) &amp; wish them.</a:t>
            </a:r>
          </a:p>
          <a:p>
            <a:r>
              <a:rPr lang="en-US" dirty="0" smtClean="0"/>
              <a:t>She then should invite the guests to Hops N Grains, by telling they have a table specially reserved for them (share time) and that Hops N Grains will love to celebrate the occasion with them.</a:t>
            </a:r>
          </a:p>
          <a:p>
            <a:r>
              <a:rPr lang="en-US" dirty="0" smtClean="0"/>
              <a:t>PR / Marketing Manager should then leave a Birthday / Anniversary Slip with the Outlet Manager &amp; cross check action taken next day.</a:t>
            </a:r>
          </a:p>
          <a:p>
            <a:endParaRPr lang="en-US" dirty="0" smtClean="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Birthday / Anniversary Slip</a:t>
            </a:r>
            <a:endParaRPr lang="en-US" sz="3600" b="1" dirty="0"/>
          </a:p>
        </p:txBody>
      </p:sp>
      <p:graphicFrame>
        <p:nvGraphicFramePr>
          <p:cNvPr id="4" name="Content Placeholder 3"/>
          <p:cNvGraphicFramePr>
            <a:graphicFrameLocks noGrp="1"/>
          </p:cNvGraphicFramePr>
          <p:nvPr>
            <p:ph idx="1"/>
          </p:nvPr>
        </p:nvGraphicFramePr>
        <p:xfrm>
          <a:off x="457200" y="1600200"/>
          <a:ext cx="8229600" cy="3495040"/>
        </p:xfrm>
        <a:graphic>
          <a:graphicData uri="http://schemas.openxmlformats.org/drawingml/2006/table">
            <a:tbl>
              <a:tblPr firstRow="1" bandRow="1">
                <a:tableStyleId>{7DF18680-E054-41AD-8BC1-D1AEF772440D}</a:tableStyleId>
              </a:tblPr>
              <a:tblGrid>
                <a:gridCol w="4114800"/>
                <a:gridCol w="4114800"/>
              </a:tblGrid>
              <a:tr h="370840">
                <a:tc>
                  <a:txBody>
                    <a:bodyPr/>
                    <a:lstStyle/>
                    <a:p>
                      <a:r>
                        <a:rPr lang="en-US" dirty="0" smtClean="0"/>
                        <a:t>Dated</a:t>
                      </a:r>
                      <a:endParaRPr lang="en-US" dirty="0"/>
                    </a:p>
                  </a:txBody>
                  <a:tcPr/>
                </a:tc>
                <a:tc>
                  <a:txBody>
                    <a:bodyPr/>
                    <a:lstStyle/>
                    <a:p>
                      <a:endParaRPr lang="en-US" dirty="0"/>
                    </a:p>
                  </a:txBody>
                  <a:tcPr/>
                </a:tc>
              </a:tr>
              <a:tr h="370840">
                <a:tc>
                  <a:txBody>
                    <a:bodyPr/>
                    <a:lstStyle/>
                    <a:p>
                      <a:r>
                        <a:rPr lang="en-US" dirty="0" smtClean="0"/>
                        <a:t>Name of</a:t>
                      </a:r>
                      <a:r>
                        <a:rPr lang="en-US" baseline="0" dirty="0" smtClean="0"/>
                        <a:t> the guest</a:t>
                      </a:r>
                      <a:endParaRPr lang="en-US" dirty="0"/>
                    </a:p>
                  </a:txBody>
                  <a:tcPr/>
                </a:tc>
                <a:tc>
                  <a:txBody>
                    <a:bodyPr/>
                    <a:lstStyle/>
                    <a:p>
                      <a:endParaRPr lang="en-US" dirty="0"/>
                    </a:p>
                  </a:txBody>
                  <a:tcPr/>
                </a:tc>
              </a:tr>
              <a:tr h="370840">
                <a:tc>
                  <a:txBody>
                    <a:bodyPr/>
                    <a:lstStyle/>
                    <a:p>
                      <a:r>
                        <a:rPr lang="en-US" dirty="0" smtClean="0"/>
                        <a:t>Occasion</a:t>
                      </a:r>
                      <a:endParaRPr lang="en-US" dirty="0"/>
                    </a:p>
                  </a:txBody>
                  <a:tcPr/>
                </a:tc>
                <a:tc>
                  <a:txBody>
                    <a:bodyPr/>
                    <a:lstStyle/>
                    <a:p>
                      <a:endParaRPr lang="en-US" dirty="0"/>
                    </a:p>
                  </a:txBody>
                  <a:tcPr/>
                </a:tc>
              </a:tr>
              <a:tr h="370840">
                <a:tc>
                  <a:txBody>
                    <a:bodyPr/>
                    <a:lstStyle/>
                    <a:p>
                      <a:r>
                        <a:rPr lang="en-US" dirty="0" smtClean="0"/>
                        <a:t>Table</a:t>
                      </a:r>
                      <a:r>
                        <a:rPr lang="en-US" baseline="0" dirty="0" smtClean="0"/>
                        <a:t> to be booked for (pax / group size)</a:t>
                      </a:r>
                      <a:endParaRPr lang="en-US" dirty="0"/>
                    </a:p>
                  </a:txBody>
                  <a:tcPr/>
                </a:tc>
                <a:tc>
                  <a:txBody>
                    <a:bodyPr/>
                    <a:lstStyle/>
                    <a:p>
                      <a:endParaRPr lang="en-US" dirty="0"/>
                    </a:p>
                  </a:txBody>
                  <a:tcPr/>
                </a:tc>
              </a:tr>
              <a:tr h="370840">
                <a:tc>
                  <a:txBody>
                    <a:bodyPr/>
                    <a:lstStyle/>
                    <a:p>
                      <a:r>
                        <a:rPr lang="en-US" dirty="0" smtClean="0"/>
                        <a:t>Deliverable </a:t>
                      </a:r>
                    </a:p>
                    <a:p>
                      <a:pPr>
                        <a:buFont typeface="Wingdings" pitchFamily="2" charset="2"/>
                        <a:buChar char="Ø"/>
                      </a:pPr>
                      <a:r>
                        <a:rPr lang="en-US" dirty="0" smtClean="0"/>
                        <a:t> Cake</a:t>
                      </a:r>
                    </a:p>
                    <a:p>
                      <a:pPr>
                        <a:buFont typeface="Wingdings" pitchFamily="2" charset="2"/>
                        <a:buChar char="Ø"/>
                      </a:pPr>
                      <a:r>
                        <a:rPr lang="en-US" dirty="0" smtClean="0"/>
                        <a:t> Bouquet</a:t>
                      </a:r>
                    </a:p>
                    <a:p>
                      <a:pPr>
                        <a:buFont typeface="Wingdings" pitchFamily="2" charset="2"/>
                        <a:buChar char="Ø"/>
                      </a:pPr>
                      <a:r>
                        <a:rPr lang="en-US" dirty="0" smtClean="0"/>
                        <a:t> Discount on</a:t>
                      </a:r>
                      <a:r>
                        <a:rPr lang="en-US" baseline="0" dirty="0" smtClean="0"/>
                        <a:t> food*</a:t>
                      </a:r>
                    </a:p>
                    <a:p>
                      <a:pPr>
                        <a:buFont typeface="Wingdings" pitchFamily="2" charset="2"/>
                        <a:buChar char="Ø"/>
                      </a:pPr>
                      <a:r>
                        <a:rPr lang="en-US" baseline="0" dirty="0" smtClean="0"/>
                        <a:t> Discount on beverage* </a:t>
                      </a:r>
                    </a:p>
                    <a:p>
                      <a:pPr>
                        <a:buFont typeface="Wingdings" pitchFamily="2" charset="2"/>
                        <a:buNone/>
                      </a:pPr>
                      <a:r>
                        <a:rPr lang="en-US" i="1" baseline="0" dirty="0" smtClean="0"/>
                        <a:t>* To be approved by Outlet Manager</a:t>
                      </a:r>
                      <a:endParaRPr lang="en-US" i="1" dirty="0"/>
                    </a:p>
                  </a:txBody>
                  <a:tcPr/>
                </a:tc>
                <a:tc>
                  <a:txBody>
                    <a:bodyPr/>
                    <a:lstStyle/>
                    <a:p>
                      <a:pPr algn="ctr"/>
                      <a:r>
                        <a:rPr lang="en-US" dirty="0" smtClean="0"/>
                        <a:t>Kindly</a:t>
                      </a:r>
                      <a:r>
                        <a:rPr lang="en-US" baseline="0" dirty="0" smtClean="0"/>
                        <a:t> Tick</a:t>
                      </a:r>
                    </a:p>
                    <a:p>
                      <a:pPr algn="l"/>
                      <a:r>
                        <a:rPr lang="en-US" baseline="0" dirty="0" smtClean="0"/>
                        <a:t>1 Pound                                     2 Pound</a:t>
                      </a:r>
                    </a:p>
                    <a:p>
                      <a:pPr algn="l"/>
                      <a:r>
                        <a:rPr lang="en-US" baseline="0" dirty="0" smtClean="0"/>
                        <a:t>@________________________________</a:t>
                      </a:r>
                    </a:p>
                    <a:p>
                      <a:pPr algn="l"/>
                      <a:r>
                        <a:rPr lang="en-US" baseline="0" dirty="0" smtClean="0"/>
                        <a:t>@________________________________</a:t>
                      </a:r>
                    </a:p>
                    <a:p>
                      <a:pPr algn="l"/>
                      <a:r>
                        <a:rPr lang="en-US" baseline="0" dirty="0" smtClean="0"/>
                        <a:t>@________________________________</a:t>
                      </a:r>
                    </a:p>
                    <a:p>
                      <a:pPr algn="l"/>
                      <a:endParaRPr lang="en-US" baseline="0" dirty="0" smtClean="0"/>
                    </a:p>
                    <a:p>
                      <a:pPr algn="l"/>
                      <a:endParaRPr lang="en-US" dirty="0"/>
                    </a:p>
                  </a:txBody>
                  <a:tcPr/>
                </a:tc>
              </a:tr>
            </a:tbl>
          </a:graphicData>
        </a:graphic>
      </p:graphicFrame>
      <p:sp>
        <p:nvSpPr>
          <p:cNvPr id="5" name="TextBox 4"/>
          <p:cNvSpPr txBox="1"/>
          <p:nvPr/>
        </p:nvSpPr>
        <p:spPr>
          <a:xfrm>
            <a:off x="533400" y="5181600"/>
            <a:ext cx="8153400" cy="1754326"/>
          </a:xfrm>
          <a:prstGeom prst="rect">
            <a:avLst/>
          </a:prstGeom>
          <a:noFill/>
        </p:spPr>
        <p:txBody>
          <a:bodyPr wrap="square" rtlCol="0">
            <a:spAutoFit/>
          </a:bodyPr>
          <a:lstStyle/>
          <a:p>
            <a:r>
              <a:rPr lang="en-US" dirty="0" smtClean="0"/>
              <a:t>PR Manager                                                                                                Outlet Manager</a:t>
            </a:r>
          </a:p>
          <a:p>
            <a:r>
              <a:rPr lang="en-US" dirty="0" smtClean="0"/>
              <a:t>_________                                                                                                  _____________</a:t>
            </a:r>
          </a:p>
          <a:p>
            <a:r>
              <a:rPr lang="en-US" dirty="0" smtClean="0"/>
              <a:t>Date:_____</a:t>
            </a:r>
          </a:p>
          <a:p>
            <a:r>
              <a:rPr lang="en-US" dirty="0" smtClean="0"/>
              <a:t>------------------------------------------------------------------------------------------------</a:t>
            </a:r>
          </a:p>
          <a:p>
            <a:r>
              <a:rPr lang="en-US" dirty="0" smtClean="0"/>
              <a:t>Assistant Manager ____________________Server_________________</a:t>
            </a:r>
          </a:p>
          <a:p>
            <a:endParaRPr lang="en-US"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b="1" dirty="0" smtClean="0"/>
              <a:t>Guest Complaints</a:t>
            </a:r>
            <a:br>
              <a:rPr lang="en-US" sz="3600" b="1" dirty="0" smtClean="0"/>
            </a:br>
            <a:endParaRPr lang="en-US" sz="3600" b="1"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pPr algn="ctr">
              <a:buNone/>
            </a:pPr>
            <a:r>
              <a:rPr lang="en-US" i="1" dirty="0" smtClean="0"/>
              <a:t>A guest shelling Rs.1000/- today, will either come</a:t>
            </a:r>
          </a:p>
          <a:p>
            <a:pPr algn="ctr">
              <a:buNone/>
            </a:pPr>
            <a:r>
              <a:rPr lang="en-US" i="1" dirty="0" smtClean="0"/>
              <a:t>back again tomorrow (given he / she likes the Brew Pub Experience)</a:t>
            </a:r>
          </a:p>
          <a:p>
            <a:pPr algn="ctr">
              <a:buNone/>
            </a:pPr>
            <a:r>
              <a:rPr lang="en-US" i="1" dirty="0" smtClean="0"/>
              <a:t>spending the same amount or even with a party worth a Lakh.</a:t>
            </a:r>
          </a:p>
          <a:p>
            <a:pPr algn="ctr">
              <a:buNone/>
            </a:pPr>
            <a:endParaRPr lang="en-US" i="1" dirty="0" smtClean="0"/>
          </a:p>
          <a:p>
            <a:r>
              <a:rPr lang="en-US" dirty="0" smtClean="0"/>
              <a:t>Do make sure that the his / her experience count and he takes back these moments which will surely pull him back to Hops N Grains.</a:t>
            </a:r>
          </a:p>
          <a:p>
            <a:r>
              <a:rPr lang="en-US" dirty="0" smtClean="0"/>
              <a:t>In case of a guest complaint avoid any </a:t>
            </a:r>
            <a:r>
              <a:rPr lang="en-US" b="1" dirty="0" smtClean="0"/>
              <a:t>Argument.</a:t>
            </a:r>
          </a:p>
          <a:p>
            <a:r>
              <a:rPr lang="en-US" dirty="0" smtClean="0"/>
              <a:t>In case of a remedy dually apologize and perform the necessary action. </a:t>
            </a:r>
          </a:p>
          <a:p>
            <a:pPr>
              <a:buNone/>
            </a:pPr>
            <a:r>
              <a:rPr lang="en-US" dirty="0" smtClean="0"/>
              <a:t>-	Complaint in case of food / beverage ~ Check back with the bartender / Chef and replace the item if required.</a:t>
            </a:r>
          </a:p>
          <a:p>
            <a:r>
              <a:rPr lang="en-US" dirty="0" smtClean="0"/>
              <a:t> Never delay in escalating situations if you don’t have an immediate remedy / authority for dealing it.</a:t>
            </a:r>
          </a:p>
          <a:p>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Festive Greetings</a:t>
            </a:r>
            <a:endParaRPr lang="en-US" sz="3600" b="1" dirty="0">
              <a:latin typeface="Verdana" pitchFamily="34" charset="0"/>
            </a:endParaRPr>
          </a:p>
        </p:txBody>
      </p:sp>
      <p:sp>
        <p:nvSpPr>
          <p:cNvPr id="3" name="Content Placeholder 2"/>
          <p:cNvSpPr>
            <a:spLocks noGrp="1"/>
          </p:cNvSpPr>
          <p:nvPr>
            <p:ph idx="1"/>
          </p:nvPr>
        </p:nvSpPr>
        <p:spPr/>
        <p:txBody>
          <a:bodyPr>
            <a:normAutofit/>
          </a:bodyPr>
          <a:lstStyle/>
          <a:p>
            <a:pPr algn="ctr">
              <a:buNone/>
            </a:pPr>
            <a:r>
              <a:rPr lang="en-US" sz="1800" i="1" dirty="0" smtClean="0">
                <a:latin typeface="Verdana" pitchFamily="34" charset="0"/>
              </a:rPr>
              <a:t>You expect a gift from your dear ones during festive season, so does</a:t>
            </a:r>
          </a:p>
          <a:p>
            <a:pPr algn="ctr">
              <a:buNone/>
            </a:pPr>
            <a:r>
              <a:rPr lang="en-US" sz="1800" i="1" dirty="0" smtClean="0">
                <a:latin typeface="Verdana" pitchFamily="34" charset="0"/>
              </a:rPr>
              <a:t>your regular guest!</a:t>
            </a:r>
          </a:p>
          <a:p>
            <a:r>
              <a:rPr lang="en-US" sz="1800" dirty="0" smtClean="0">
                <a:latin typeface="Verdana" pitchFamily="34" charset="0"/>
              </a:rPr>
              <a:t>Send them a festive card with </a:t>
            </a:r>
            <a:r>
              <a:rPr lang="en-US" sz="1800" i="1" dirty="0" smtClean="0">
                <a:latin typeface="Verdana" pitchFamily="34" charset="0"/>
              </a:rPr>
              <a:t>“Greetings from Hops N Grains” and a box of sweets.</a:t>
            </a:r>
          </a:p>
          <a:p>
            <a:endParaRPr lang="en-US" sz="1800" i="1" dirty="0">
              <a:latin typeface="Verdana" pitchFamily="34"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Health</a:t>
            </a:r>
            <a:endParaRPr lang="en-US" sz="3600" b="1" dirty="0">
              <a:latin typeface="Verdana" pitchFamily="34" charset="0"/>
            </a:endParaRPr>
          </a:p>
        </p:txBody>
      </p:sp>
      <p:sp>
        <p:nvSpPr>
          <p:cNvPr id="3" name="Content Placeholder 2"/>
          <p:cNvSpPr>
            <a:spLocks noGrp="1"/>
          </p:cNvSpPr>
          <p:nvPr>
            <p:ph idx="1"/>
          </p:nvPr>
        </p:nvSpPr>
        <p:spPr/>
        <p:txBody>
          <a:bodyPr>
            <a:normAutofit/>
          </a:bodyPr>
          <a:lstStyle/>
          <a:p>
            <a:r>
              <a:rPr lang="en-US" sz="2000" dirty="0" smtClean="0">
                <a:latin typeface="Verdana" pitchFamily="34" charset="0"/>
              </a:rPr>
              <a:t>Every staff should take an initiative of reporting to the immediate boss (in written) in case of illness with cause, to be absent dates and date of joining.</a:t>
            </a:r>
          </a:p>
          <a:p>
            <a:r>
              <a:rPr lang="en-US" sz="2000" dirty="0" smtClean="0">
                <a:latin typeface="Verdana" pitchFamily="34" charset="0"/>
              </a:rPr>
              <a:t>Staff to report back with a medical certificate on the date of joining.</a:t>
            </a:r>
          </a:p>
          <a:p>
            <a:r>
              <a:rPr lang="en-US" sz="2000" dirty="0" smtClean="0">
                <a:latin typeface="Verdana" pitchFamily="34" charset="0"/>
              </a:rPr>
              <a:t>Maintain clean toilet habits</a:t>
            </a:r>
          </a:p>
          <a:p>
            <a:r>
              <a:rPr lang="en-US" sz="2000" dirty="0" smtClean="0">
                <a:latin typeface="Verdana" pitchFamily="34" charset="0"/>
              </a:rPr>
              <a:t>Avoid long hairs (if their tie / gel them) as the same might fall in a drink / food while serving.</a:t>
            </a:r>
            <a:endParaRPr lang="en-US" sz="2000" dirty="0">
              <a:latin typeface="Verdana"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Safety</a:t>
            </a:r>
            <a:endParaRPr lang="en-US" sz="3600" b="1" dirty="0">
              <a:latin typeface="Verdana" pitchFamily="34" charset="0"/>
            </a:endParaRPr>
          </a:p>
        </p:txBody>
      </p:sp>
      <p:sp>
        <p:nvSpPr>
          <p:cNvPr id="3" name="Content Placeholder 2"/>
          <p:cNvSpPr>
            <a:spLocks noGrp="1"/>
          </p:cNvSpPr>
          <p:nvPr>
            <p:ph idx="1"/>
          </p:nvPr>
        </p:nvSpPr>
        <p:spPr/>
        <p:txBody>
          <a:bodyPr>
            <a:normAutofit/>
          </a:bodyPr>
          <a:lstStyle/>
          <a:p>
            <a:r>
              <a:rPr lang="en-US" sz="1800" dirty="0" smtClean="0">
                <a:latin typeface="Verdana" pitchFamily="34" charset="0"/>
              </a:rPr>
              <a:t>Staff should learn &amp; remember all the electrical switches (name them if required), outlet keys &amp; safety exits / emergency gates of Hops N Grains.</a:t>
            </a:r>
          </a:p>
          <a:p>
            <a:r>
              <a:rPr lang="en-US" sz="1800" dirty="0" smtClean="0">
                <a:latin typeface="Verdana" pitchFamily="34" charset="0"/>
              </a:rPr>
              <a:t>Staff should not panic in case of an accident and assist guests to safe exist during such hours.</a:t>
            </a:r>
          </a:p>
          <a:p>
            <a:r>
              <a:rPr lang="en-US" sz="1800" dirty="0" smtClean="0">
                <a:latin typeface="Verdana" pitchFamily="34" charset="0"/>
              </a:rPr>
              <a:t>Staff to avoid smoking pre / on / post duty hours in Guest Area.</a:t>
            </a:r>
          </a:p>
          <a:p>
            <a:r>
              <a:rPr lang="en-US" sz="1800" dirty="0" smtClean="0">
                <a:latin typeface="Verdana" pitchFamily="34" charset="0"/>
              </a:rPr>
              <a:t>Staff to avoid smoking pre / on / post in Kitchen Area</a:t>
            </a:r>
          </a:p>
          <a:p>
            <a:r>
              <a:rPr lang="en-US" sz="1800" dirty="0" smtClean="0">
                <a:latin typeface="Verdana" pitchFamily="34" charset="0"/>
              </a:rPr>
              <a:t>F &amp; B Service staff to avoid serving liquor to any minor (below 18 years)</a:t>
            </a:r>
          </a:p>
          <a:p>
            <a:r>
              <a:rPr lang="en-US" sz="1800" dirty="0" smtClean="0">
                <a:latin typeface="Verdana" pitchFamily="34" charset="0"/>
              </a:rPr>
              <a:t>F &amp; B staff should politely refuse serving liquor to any guest who seems drunk </a:t>
            </a:r>
            <a:r>
              <a:rPr lang="en-US" sz="1800" b="1" dirty="0" smtClean="0">
                <a:latin typeface="Verdana" pitchFamily="34" charset="0"/>
              </a:rPr>
              <a:t>(Don’t be rude!)</a:t>
            </a:r>
          </a:p>
          <a:p>
            <a:pPr>
              <a:buNone/>
            </a:pPr>
            <a:endParaRPr lang="en-US" sz="1800" b="1" dirty="0" smtClean="0">
              <a:latin typeface="Verdana" pitchFamily="34" charset="0"/>
            </a:endParaRPr>
          </a:p>
          <a:p>
            <a:pPr algn="ctr">
              <a:buNone/>
            </a:pPr>
            <a:r>
              <a:rPr lang="en-US" sz="1800" b="1" dirty="0" smtClean="0">
                <a:latin typeface="Verdana" pitchFamily="34" charset="0"/>
              </a:rPr>
              <a:t>Its your responsibility that a guest drives home safely!</a:t>
            </a:r>
            <a:endParaRPr lang="en-US" sz="1800" b="1" dirty="0">
              <a:latin typeface="Verdana"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Security</a:t>
            </a:r>
            <a:endParaRPr lang="en-US" sz="3600" b="1" dirty="0">
              <a:latin typeface="Verdana" pitchFamily="34" charset="0"/>
            </a:endParaRPr>
          </a:p>
        </p:txBody>
      </p:sp>
      <p:sp>
        <p:nvSpPr>
          <p:cNvPr id="3" name="Content Placeholder 2"/>
          <p:cNvSpPr>
            <a:spLocks noGrp="1"/>
          </p:cNvSpPr>
          <p:nvPr>
            <p:ph idx="1"/>
          </p:nvPr>
        </p:nvSpPr>
        <p:spPr/>
        <p:txBody>
          <a:bodyPr>
            <a:noAutofit/>
          </a:bodyPr>
          <a:lstStyle/>
          <a:p>
            <a:r>
              <a:rPr lang="en-US" sz="2000" dirty="0" smtClean="0">
                <a:latin typeface="Verdana" pitchFamily="34" charset="0"/>
              </a:rPr>
              <a:t>Outlet Keys to be only handed over to designated personnel during morning shift (opening).</a:t>
            </a:r>
          </a:p>
          <a:p>
            <a:r>
              <a:rPr lang="en-US" sz="2000" dirty="0" smtClean="0">
                <a:latin typeface="Verdana" pitchFamily="34" charset="0"/>
              </a:rPr>
              <a:t>Security personnel to make periodic checks moving around the back and guest area, checking – </a:t>
            </a:r>
          </a:p>
          <a:p>
            <a:pPr>
              <a:buFontTx/>
              <a:buChar char="-"/>
            </a:pPr>
            <a:r>
              <a:rPr lang="en-US" sz="2000" dirty="0" smtClean="0">
                <a:latin typeface="Verdana" pitchFamily="34" charset="0"/>
              </a:rPr>
              <a:t>Alcohol consumption by F &amp; B Staff (pre / on / post operations)</a:t>
            </a:r>
          </a:p>
          <a:p>
            <a:pPr>
              <a:buFontTx/>
              <a:buChar char="-"/>
            </a:pPr>
            <a:r>
              <a:rPr lang="en-US" sz="2000" dirty="0" smtClean="0">
                <a:latin typeface="Verdana" pitchFamily="34" charset="0"/>
              </a:rPr>
              <a:t>All Toilets : Drug consumption by F &amp; B Staff / Guests. In case anyone gets caught, he/she to be taken to Assistant Managers office.</a:t>
            </a:r>
          </a:p>
          <a:p>
            <a:r>
              <a:rPr lang="en-US" sz="2000" dirty="0" smtClean="0">
                <a:latin typeface="Verdana" pitchFamily="34" charset="0"/>
              </a:rPr>
              <a:t>Bouncers to take position near the Band and keep an eye on the stags.</a:t>
            </a:r>
          </a:p>
          <a:p>
            <a:endParaRPr lang="en-US" sz="2000" dirty="0">
              <a:latin typeface="Verdana" pitchFamily="34"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HR</a:t>
            </a:r>
            <a:endParaRPr lang="en-US" sz="3600" b="1" dirty="0">
              <a:latin typeface="Verdana" pitchFamily="34" charset="0"/>
            </a:endParaRPr>
          </a:p>
        </p:txBody>
      </p:sp>
      <p:sp>
        <p:nvSpPr>
          <p:cNvPr id="3" name="Content Placeholder 2"/>
          <p:cNvSpPr>
            <a:spLocks noGrp="1"/>
          </p:cNvSpPr>
          <p:nvPr>
            <p:ph idx="1"/>
          </p:nvPr>
        </p:nvSpPr>
        <p:spPr/>
        <p:txBody>
          <a:bodyPr>
            <a:normAutofit/>
          </a:bodyPr>
          <a:lstStyle/>
          <a:p>
            <a:r>
              <a:rPr lang="en-US" sz="2400" i="1" dirty="0" smtClean="0"/>
              <a:t>Promotion</a:t>
            </a:r>
            <a:r>
              <a:rPr lang="en-US" sz="2400" dirty="0" smtClean="0"/>
              <a:t> – Internal staff promotions (in case of a vacancy) should be encouraged.</a:t>
            </a:r>
          </a:p>
          <a:p>
            <a:r>
              <a:rPr lang="en-US" sz="2400" i="1" dirty="0" smtClean="0"/>
              <a:t>Healthy Work environment </a:t>
            </a:r>
            <a:r>
              <a:rPr lang="en-US" sz="2400" dirty="0" smtClean="0"/>
              <a:t>– Address all your colleagues with their first name (off / on job).</a:t>
            </a:r>
          </a:p>
          <a:p>
            <a:r>
              <a:rPr lang="en-US" sz="2400" dirty="0" smtClean="0"/>
              <a:t>Bonus – To be decided!</a:t>
            </a:r>
          </a:p>
          <a:p>
            <a:endParaRPr lang="en-US" sz="2400" dirty="0" smtClean="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Grooming Policy (Her)</a:t>
            </a:r>
            <a:endParaRPr lang="en-US" sz="3600" b="1" dirty="0">
              <a:latin typeface="Verdana" pitchFamily="34" charset="0"/>
            </a:endParaRPr>
          </a:p>
        </p:txBody>
      </p:sp>
      <p:sp>
        <p:nvSpPr>
          <p:cNvPr id="3" name="Content Placeholder 2"/>
          <p:cNvSpPr>
            <a:spLocks noGrp="1"/>
          </p:cNvSpPr>
          <p:nvPr>
            <p:ph idx="1"/>
          </p:nvPr>
        </p:nvSpPr>
        <p:spPr>
          <a:xfrm>
            <a:off x="457200" y="1371600"/>
            <a:ext cx="8229600" cy="4754563"/>
          </a:xfrm>
        </p:spPr>
        <p:txBody>
          <a:bodyPr>
            <a:normAutofit fontScale="25000" lnSpcReduction="20000"/>
          </a:bodyPr>
          <a:lstStyle/>
          <a:p>
            <a:r>
              <a:rPr lang="en-US" sz="5600" dirty="0" smtClean="0">
                <a:latin typeface="Verdana" pitchFamily="34" charset="0"/>
              </a:rPr>
              <a:t>Uniform to be changed everyday . </a:t>
            </a:r>
          </a:p>
          <a:p>
            <a:r>
              <a:rPr lang="en-US" sz="5600" dirty="0" smtClean="0">
                <a:latin typeface="Verdana" pitchFamily="34" charset="0"/>
              </a:rPr>
              <a:t>Hair longer than jaw line to be tied neatly into a bun &amp; a plain black net to be tied around the same  </a:t>
            </a:r>
          </a:p>
          <a:p>
            <a:r>
              <a:rPr lang="en-US" sz="5600" dirty="0" smtClean="0">
                <a:latin typeface="Verdana" pitchFamily="34" charset="0"/>
              </a:rPr>
              <a:t>No ' Fringe Hairstyles 'will be permitted . </a:t>
            </a:r>
          </a:p>
          <a:p>
            <a:r>
              <a:rPr lang="en-US" sz="5600" dirty="0" smtClean="0">
                <a:latin typeface="Verdana" pitchFamily="34" charset="0"/>
              </a:rPr>
              <a:t>Only black bands / pins / clips. </a:t>
            </a:r>
          </a:p>
          <a:p>
            <a:r>
              <a:rPr lang="en-US" sz="5600" dirty="0" smtClean="0">
                <a:latin typeface="Verdana" pitchFamily="34" charset="0"/>
              </a:rPr>
              <a:t>Ear - rings - Half inch or studs - if two, small ones to be used which is near to invisible i.e. . not exceeding 0.2 cm. diameter</a:t>
            </a:r>
          </a:p>
          <a:p>
            <a:r>
              <a:rPr lang="en-US" sz="5600" dirty="0" smtClean="0">
                <a:latin typeface="Verdana" pitchFamily="34" charset="0"/>
              </a:rPr>
              <a:t>Accessories - One ring only on each hand. </a:t>
            </a:r>
          </a:p>
          <a:p>
            <a:r>
              <a:rPr lang="en-US" sz="5600" dirty="0" smtClean="0">
                <a:latin typeface="Verdana" pitchFamily="34" charset="0"/>
              </a:rPr>
              <a:t>Watch - One. Bracelet Or Bangle. </a:t>
            </a:r>
          </a:p>
          <a:p>
            <a:r>
              <a:rPr lang="en-US" sz="5600" dirty="0" smtClean="0">
                <a:latin typeface="Verdana" pitchFamily="34" charset="0"/>
              </a:rPr>
              <a:t>Simple plain chain with small pendent - No beads / pearls. </a:t>
            </a:r>
          </a:p>
          <a:p>
            <a:r>
              <a:rPr lang="en-US" sz="5600" dirty="0" smtClean="0">
                <a:latin typeface="Verdana" pitchFamily="34" charset="0"/>
              </a:rPr>
              <a:t>Streaking or coloring of hair. ( No contrast or colors like Red, Blue, Green, etc.) to be used </a:t>
            </a:r>
          </a:p>
          <a:p>
            <a:r>
              <a:rPr lang="en-US" sz="5600" dirty="0" smtClean="0">
                <a:latin typeface="Verdana" pitchFamily="34" charset="0"/>
              </a:rPr>
              <a:t>Dry or fly - away hair to be gelled or sprayed. </a:t>
            </a:r>
          </a:p>
          <a:p>
            <a:r>
              <a:rPr lang="en-US" sz="5600" dirty="0" smtClean="0">
                <a:latin typeface="Verdana" pitchFamily="34" charset="0"/>
              </a:rPr>
              <a:t>Only light colored nail polish and lipstick either (color to be mentioned). Brush on &amp; black eye - liners only. </a:t>
            </a:r>
          </a:p>
          <a:p>
            <a:r>
              <a:rPr lang="en-US" sz="5600" dirty="0" smtClean="0">
                <a:latin typeface="Verdana" pitchFamily="34" charset="0"/>
              </a:rPr>
              <a:t>Nails to be properly shaped &amp; not like claws with nail polish while on duty. No chipped nail polish . </a:t>
            </a:r>
          </a:p>
          <a:p>
            <a:r>
              <a:rPr lang="en-US" sz="5600" dirty="0" smtClean="0">
                <a:latin typeface="Verdana" pitchFamily="34" charset="0"/>
              </a:rPr>
              <a:t>Make - up - light make up for day &amp; slightly darker for evening . </a:t>
            </a:r>
          </a:p>
          <a:p>
            <a:r>
              <a:rPr lang="en-US" sz="5600" dirty="0" smtClean="0">
                <a:latin typeface="Verdana" pitchFamily="34" charset="0"/>
              </a:rPr>
              <a:t>Proper deodorant to be used in case of body odour </a:t>
            </a:r>
          </a:p>
          <a:p>
            <a:r>
              <a:rPr lang="en-US" sz="5600" dirty="0" smtClean="0">
                <a:latin typeface="Verdana" pitchFamily="34" charset="0"/>
              </a:rPr>
              <a:t>Shoes : Black coat shoes at all times - given by the Peitho Foods, is to be worn only in the outlet and should not to be taken home. </a:t>
            </a:r>
          </a:p>
          <a:p>
            <a:r>
              <a:rPr lang="en-US" sz="5600" dirty="0" smtClean="0">
                <a:latin typeface="Verdana" pitchFamily="34" charset="0"/>
              </a:rPr>
              <a:t>Jewelry colour to be co - ordinated - full gold or no jewelry. </a:t>
            </a:r>
          </a:p>
          <a:p>
            <a:r>
              <a:rPr lang="en-US" sz="5600" dirty="0" smtClean="0">
                <a:latin typeface="Verdana" pitchFamily="34" charset="0"/>
              </a:rPr>
              <a:t>Name tags to be worn while on duty. </a:t>
            </a:r>
          </a:p>
          <a:p>
            <a:pPr>
              <a:buNone/>
            </a:pPr>
            <a:r>
              <a:rPr lang="en-US" sz="4800" dirty="0" smtClean="0">
                <a:latin typeface="Verdana" pitchFamily="34" charset="0"/>
              </a:rPr>
              <a:t/>
            </a:r>
            <a:br>
              <a:rPr lang="en-US" sz="4800" dirty="0" smtClean="0">
                <a:latin typeface="Verdana" pitchFamily="34" charset="0"/>
              </a:rPr>
            </a:br>
            <a:endParaRPr lang="en-US" sz="4800" dirty="0">
              <a:latin typeface="Verdana" pitchFamily="34" charset="0"/>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Grooming Policy (His)</a:t>
            </a:r>
            <a:endParaRPr lang="en-US" sz="3600" b="1" dirty="0">
              <a:latin typeface="Verdana" pitchFamily="34" charset="0"/>
            </a:endParaRPr>
          </a:p>
        </p:txBody>
      </p:sp>
      <p:sp>
        <p:nvSpPr>
          <p:cNvPr id="3" name="Content Placeholder 2"/>
          <p:cNvSpPr>
            <a:spLocks noGrp="1"/>
          </p:cNvSpPr>
          <p:nvPr>
            <p:ph idx="1"/>
          </p:nvPr>
        </p:nvSpPr>
        <p:spPr>
          <a:xfrm>
            <a:off x="457200" y="1371600"/>
            <a:ext cx="8229600" cy="4754563"/>
          </a:xfrm>
        </p:spPr>
        <p:txBody>
          <a:bodyPr>
            <a:normAutofit fontScale="40000" lnSpcReduction="20000"/>
          </a:bodyPr>
          <a:lstStyle/>
          <a:p>
            <a:r>
              <a:rPr lang="en-US" sz="4800" dirty="0" smtClean="0"/>
              <a:t>Uniform to be changed everyday. </a:t>
            </a:r>
          </a:p>
          <a:p>
            <a:r>
              <a:rPr lang="en-US" sz="4800" dirty="0" smtClean="0"/>
              <a:t>Shoes to be polished everyday. </a:t>
            </a:r>
          </a:p>
          <a:p>
            <a:r>
              <a:rPr lang="en-US" sz="4800" dirty="0" smtClean="0"/>
              <a:t>Plain black shoes as per standard. </a:t>
            </a:r>
          </a:p>
          <a:p>
            <a:r>
              <a:rPr lang="en-US" sz="4800" dirty="0" smtClean="0"/>
              <a:t>Nails to be absolutely clean and short . </a:t>
            </a:r>
          </a:p>
          <a:p>
            <a:r>
              <a:rPr lang="en-US" sz="4800" dirty="0" smtClean="0"/>
              <a:t>Hair to be short and neat and should not touch the collar or ears. </a:t>
            </a:r>
          </a:p>
          <a:p>
            <a:r>
              <a:rPr lang="en-US" sz="4800" dirty="0" smtClean="0"/>
              <a:t>Side burns should not be shorter than the top of the ear and not longer than the bottom on the ear lobe. </a:t>
            </a:r>
          </a:p>
          <a:p>
            <a:r>
              <a:rPr lang="en-US" sz="4800" dirty="0" smtClean="0"/>
              <a:t>Moustache to be trimmed properly and above lips. </a:t>
            </a:r>
          </a:p>
          <a:p>
            <a:r>
              <a:rPr lang="en-US" sz="4800" dirty="0" smtClean="0"/>
              <a:t>Shaving to be done everyday without fail. </a:t>
            </a:r>
          </a:p>
          <a:p>
            <a:r>
              <a:rPr lang="en-US" sz="4800" dirty="0" smtClean="0"/>
              <a:t>Proper deodorant to be used - to cut off body odour. </a:t>
            </a:r>
          </a:p>
          <a:p>
            <a:r>
              <a:rPr lang="en-US" sz="4800" dirty="0" smtClean="0"/>
              <a:t>No. ear - rings allowed. </a:t>
            </a:r>
          </a:p>
          <a:p>
            <a:r>
              <a:rPr lang="en-US" sz="4800" dirty="0" smtClean="0"/>
              <a:t>Only wedding bands are permitted. </a:t>
            </a:r>
          </a:p>
          <a:p>
            <a:r>
              <a:rPr lang="en-US" sz="4800" dirty="0" smtClean="0"/>
              <a:t>One bracelet or a kada is permitted. </a:t>
            </a:r>
          </a:p>
          <a:p>
            <a:r>
              <a:rPr lang="en-US" sz="4800" dirty="0" smtClean="0"/>
              <a:t>Name tags to be worn while on duty.</a:t>
            </a:r>
          </a:p>
          <a:p>
            <a:endParaRPr lang="en-US" sz="4800" dirty="0">
              <a:latin typeface="Verdana" pitchFamily="34" charset="0"/>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latin typeface="Verdana" pitchFamily="34" charset="0"/>
              </a:rPr>
              <a:t>Grooming Policy </a:t>
            </a:r>
            <a:br>
              <a:rPr lang="en-US" sz="3600" b="1" dirty="0" smtClean="0">
                <a:latin typeface="Verdana" pitchFamily="34" charset="0"/>
              </a:rPr>
            </a:br>
            <a:r>
              <a:rPr lang="en-US" sz="3600" b="1" dirty="0" smtClean="0">
                <a:latin typeface="Verdana" pitchFamily="34" charset="0"/>
              </a:rPr>
              <a:t>(Top Management)</a:t>
            </a:r>
            <a:endParaRPr lang="en-US" sz="3600" b="1" dirty="0">
              <a:latin typeface="Verdana" pitchFamily="34" charset="0"/>
            </a:endParaRPr>
          </a:p>
        </p:txBody>
      </p:sp>
      <p:sp>
        <p:nvSpPr>
          <p:cNvPr id="3" name="Content Placeholder 2"/>
          <p:cNvSpPr>
            <a:spLocks noGrp="1"/>
          </p:cNvSpPr>
          <p:nvPr>
            <p:ph idx="1"/>
          </p:nvPr>
        </p:nvSpPr>
        <p:spPr>
          <a:xfrm>
            <a:off x="457200" y="1371600"/>
            <a:ext cx="8229600" cy="4754563"/>
          </a:xfrm>
        </p:spPr>
        <p:txBody>
          <a:bodyPr>
            <a:normAutofit fontScale="40000" lnSpcReduction="20000"/>
          </a:bodyPr>
          <a:lstStyle/>
          <a:p>
            <a:endParaRPr lang="en-US" sz="4800" dirty="0" smtClean="0"/>
          </a:p>
          <a:p>
            <a:r>
              <a:rPr lang="en-US" sz="4800" dirty="0" smtClean="0"/>
              <a:t>Hair should be neat - looking and in a " No - Fuss " style. Long hair should be worn away from the face and not left loose. </a:t>
            </a:r>
          </a:p>
          <a:p>
            <a:r>
              <a:rPr lang="en-US" sz="4800" dirty="0" smtClean="0"/>
              <a:t>Make - up should be very discreet : less is better. </a:t>
            </a:r>
          </a:p>
          <a:p>
            <a:r>
              <a:rPr lang="en-US" sz="4800" dirty="0" smtClean="0"/>
              <a:t>Nails should be very well manicured and of reasonable length. </a:t>
            </a:r>
          </a:p>
          <a:p>
            <a:r>
              <a:rPr lang="en-US" sz="4800" dirty="0" smtClean="0"/>
              <a:t>Dresses and suits should be stylish but not trendy and no mini skirts or skirts with long slits. </a:t>
            </a:r>
          </a:p>
          <a:p>
            <a:r>
              <a:rPr lang="en-US" sz="4800" dirty="0" smtClean="0"/>
              <a:t>All accessories should match as far as possible. </a:t>
            </a:r>
          </a:p>
          <a:p>
            <a:r>
              <a:rPr lang="en-US" sz="4800" dirty="0" smtClean="0"/>
              <a:t>Dress professionally - avoid tight fitting clothes or figure hugging outfits. low necklines and see - through clothes to be avoided. </a:t>
            </a:r>
          </a:p>
          <a:p>
            <a:r>
              <a:rPr lang="en-US" sz="4800" dirty="0" smtClean="0"/>
              <a:t>Sleeveless or strap dresses to be avoided in the office. </a:t>
            </a:r>
          </a:p>
          <a:p>
            <a:r>
              <a:rPr lang="en-US" sz="4800" dirty="0" smtClean="0"/>
              <a:t>Casual outfits, tight jeans and short tops are not permitted in the office. </a:t>
            </a:r>
          </a:p>
          <a:p>
            <a:r>
              <a:rPr lang="en-US" sz="4800" dirty="0" smtClean="0"/>
              <a:t>Tennis shoes and high boots may be worn to the office but not in the office . </a:t>
            </a:r>
          </a:p>
          <a:p>
            <a:r>
              <a:rPr lang="en-US" sz="4800" dirty="0" smtClean="0"/>
              <a:t>Sequins or zari on outfits is party / evening wear and not for office </a:t>
            </a:r>
          </a:p>
          <a:p>
            <a:r>
              <a:rPr lang="en-US" sz="4800" dirty="0" smtClean="0"/>
              <a:t>Light jewelry should be worn.</a:t>
            </a:r>
          </a:p>
          <a:p>
            <a:endParaRPr lang="en-US" sz="4800" dirty="0">
              <a:latin typeface="Verdana" pitchFamily="34" charset="0"/>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Ethical Behavior</a:t>
            </a:r>
            <a:endParaRPr lang="en-US" sz="3600" b="1" dirty="0">
              <a:latin typeface="Verdana" pitchFamily="34" charset="0"/>
            </a:endParaRPr>
          </a:p>
        </p:txBody>
      </p:sp>
      <p:sp>
        <p:nvSpPr>
          <p:cNvPr id="3" name="Content Placeholder 2"/>
          <p:cNvSpPr>
            <a:spLocks noGrp="1"/>
          </p:cNvSpPr>
          <p:nvPr>
            <p:ph idx="1"/>
          </p:nvPr>
        </p:nvSpPr>
        <p:spPr/>
        <p:txBody>
          <a:bodyPr>
            <a:normAutofit/>
          </a:bodyPr>
          <a:lstStyle/>
          <a:p>
            <a:r>
              <a:rPr lang="en-US" sz="2400" dirty="0" smtClean="0"/>
              <a:t>Maintain complete honesty in dealing with customers, the outlet and your colleagues.</a:t>
            </a:r>
          </a:p>
          <a:p>
            <a:r>
              <a:rPr lang="en-US" sz="2400" dirty="0" smtClean="0"/>
              <a:t>Zero tolerance policy of dishonest </a:t>
            </a:r>
            <a:r>
              <a:rPr lang="en-US" sz="2400" dirty="0" err="1" smtClean="0"/>
              <a:t>behaviour</a:t>
            </a:r>
            <a:r>
              <a:rPr lang="en-US" sz="2400" dirty="0" smtClean="0"/>
              <a:t>.</a:t>
            </a:r>
          </a:p>
          <a:p>
            <a:r>
              <a:rPr lang="en-US" sz="2400" dirty="0" smtClean="0"/>
              <a:t>Ensure accurate measurement of all drinks poured.</a:t>
            </a:r>
          </a:p>
          <a:p>
            <a:r>
              <a:rPr lang="en-US" sz="2400" dirty="0" smtClean="0"/>
              <a:t>Ensure that every customer transaction is punched in a KOT / POS.</a:t>
            </a:r>
          </a:p>
          <a:p>
            <a:r>
              <a:rPr lang="en-US" sz="2400" dirty="0" smtClean="0"/>
              <a:t>Ensure that every customer is given a bill for every purchase made by him / her.</a:t>
            </a:r>
          </a:p>
          <a:p>
            <a:pPr>
              <a:buNone/>
            </a:pPr>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INDEX</a:t>
            </a:r>
            <a:endParaRPr lang="en-US" sz="3600" b="1" dirty="0"/>
          </a:p>
        </p:txBody>
      </p:sp>
      <p:sp>
        <p:nvSpPr>
          <p:cNvPr id="3" name="Content Placeholder 2"/>
          <p:cNvSpPr>
            <a:spLocks noGrp="1"/>
          </p:cNvSpPr>
          <p:nvPr>
            <p:ph idx="1"/>
          </p:nvPr>
        </p:nvSpPr>
        <p:spPr/>
        <p:txBody>
          <a:bodyPr>
            <a:normAutofit fontScale="85000" lnSpcReduction="20000"/>
          </a:bodyPr>
          <a:lstStyle/>
          <a:p>
            <a:r>
              <a:rPr lang="en-US" dirty="0" smtClean="0"/>
              <a:t>Opening &amp; Closing of the bar – Steps &amp; checklist</a:t>
            </a:r>
          </a:p>
          <a:p>
            <a:r>
              <a:rPr lang="en-US" dirty="0" smtClean="0"/>
              <a:t>Opening &amp; Closing of the restaurant – Steps &amp; checklist</a:t>
            </a:r>
          </a:p>
          <a:p>
            <a:r>
              <a:rPr lang="en-US" dirty="0" smtClean="0"/>
              <a:t>Key processes – Guest Service </a:t>
            </a:r>
          </a:p>
          <a:p>
            <a:r>
              <a:rPr lang="en-US" dirty="0" smtClean="0"/>
              <a:t>Other processes</a:t>
            </a:r>
          </a:p>
          <a:p>
            <a:r>
              <a:rPr lang="en-US" dirty="0" smtClean="0"/>
              <a:t>Essentials &amp; Generic Standards</a:t>
            </a:r>
          </a:p>
          <a:p>
            <a:r>
              <a:rPr lang="en-US" dirty="0" smtClean="0"/>
              <a:t>10 steps for Guest Delight</a:t>
            </a:r>
          </a:p>
          <a:p>
            <a:r>
              <a:rPr lang="en-US" dirty="0" smtClean="0"/>
              <a:t>Company Policies linked to F &amp; B Service</a:t>
            </a:r>
          </a:p>
          <a:p>
            <a:r>
              <a:rPr lang="en-US" b="1" dirty="0" smtClean="0">
                <a:solidFill>
                  <a:srgbClr val="FFC000"/>
                </a:solidFill>
              </a:rPr>
              <a:t>Reporting procedures &amp; format</a:t>
            </a:r>
          </a:p>
          <a:p>
            <a:r>
              <a:rPr lang="en-US" dirty="0" smtClean="0"/>
              <a:t>Budgeting procedures &amp; format</a:t>
            </a:r>
          </a:p>
          <a:p>
            <a:r>
              <a:rPr lang="en-US" dirty="0" smtClean="0"/>
              <a:t>Control procedures &amp; format</a:t>
            </a:r>
            <a:endParaRPr lang="en-US"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fontAlgn="auto">
              <a:spcAft>
                <a:spcPts val="0"/>
              </a:spcAft>
              <a:defRPr/>
            </a:pPr>
            <a:r>
              <a:rPr lang="en-US" sz="3600" b="1" dirty="0" smtClean="0"/>
              <a:t>Reporting procedures &amp; format</a:t>
            </a:r>
            <a:endParaRPr lang="en-US" sz="3600" b="1" dirty="0">
              <a:solidFill>
                <a:schemeClr val="accent1">
                  <a:satMod val="150000"/>
                </a:schemeClr>
              </a:solidFill>
              <a:latin typeface="Gill Sans MT" pitchFamily="34" charset="0"/>
            </a:endParaRP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Reporting Procedure</a:t>
            </a:r>
            <a:endParaRPr lang="en-US" sz="3600" b="1" dirty="0"/>
          </a:p>
        </p:txBody>
      </p:sp>
      <p:graphicFrame>
        <p:nvGraphicFramePr>
          <p:cNvPr id="5" name="Diagram 4"/>
          <p:cNvGraphicFramePr/>
          <p:nvPr/>
        </p:nvGraphicFramePr>
        <p:xfrm>
          <a:off x="533400" y="1600200"/>
          <a:ext cx="3581400" cy="386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4267200" y="1143000"/>
            <a:ext cx="4572000" cy="5509200"/>
          </a:xfrm>
          <a:prstGeom prst="rect">
            <a:avLst/>
          </a:prstGeom>
          <a:noFill/>
        </p:spPr>
        <p:txBody>
          <a:bodyPr wrap="square" rtlCol="0">
            <a:spAutoFit/>
          </a:bodyPr>
          <a:lstStyle/>
          <a:p>
            <a:pPr marL="342900" indent="-342900">
              <a:buAutoNum type="arabicPeriod"/>
            </a:pPr>
            <a:r>
              <a:rPr lang="en-US" sz="1600" dirty="0" smtClean="0">
                <a:latin typeface="Verdana" pitchFamily="34" charset="0"/>
              </a:rPr>
              <a:t>Assistant Manager to update sales in the log book (from sales report) &amp; keep Wastage Bills / Kitchen Transfer, consumption report, feedback forms in the log book at night shift closing</a:t>
            </a:r>
          </a:p>
          <a:p>
            <a:pPr marL="342900" indent="-342900">
              <a:buAutoNum type="arabicPeriod"/>
            </a:pPr>
            <a:r>
              <a:rPr lang="en-US" sz="1600" dirty="0" smtClean="0">
                <a:latin typeface="Verdana" pitchFamily="34" charset="0"/>
              </a:rPr>
              <a:t>Marketing Manager to update feedback in Reporting Software. Take necessary action in case of guest complaint.</a:t>
            </a:r>
          </a:p>
          <a:p>
            <a:pPr marL="342900" indent="-342900">
              <a:buAutoNum type="arabicPeriod"/>
            </a:pPr>
            <a:r>
              <a:rPr lang="en-US" sz="1600" dirty="0" smtClean="0">
                <a:latin typeface="Verdana" pitchFamily="34" charset="0"/>
              </a:rPr>
              <a:t>Outlet Manager check and the sign the log book, wastage bills. (F &amp; B Controller to collect wastage, kitchen transfer report from Outlet Manager on daily basis. Update DSR on reporting software.</a:t>
            </a:r>
          </a:p>
          <a:p>
            <a:pPr marL="342900" indent="-342900">
              <a:buAutoNum type="arabicPeriod"/>
            </a:pPr>
            <a:r>
              <a:rPr lang="en-US" sz="1600" dirty="0" smtClean="0">
                <a:latin typeface="Verdana" pitchFamily="34" charset="0"/>
              </a:rPr>
              <a:t>Accounts to cross check sales as per Cashier’s report. Update reporting software.</a:t>
            </a:r>
          </a:p>
          <a:p>
            <a:pPr marL="342900" indent="-342900">
              <a:buAutoNum type="arabicPeriod"/>
            </a:pPr>
            <a:r>
              <a:rPr lang="en-US" sz="1600" dirty="0" smtClean="0">
                <a:latin typeface="Verdana" pitchFamily="34" charset="0"/>
              </a:rPr>
              <a:t>Controls to take stock and report variance on the reporting software.</a:t>
            </a:r>
          </a:p>
          <a:p>
            <a:pPr marL="342900" indent="-342900">
              <a:buAutoNum type="arabicPeriod"/>
            </a:pPr>
            <a:r>
              <a:rPr lang="en-US" sz="1600" dirty="0" smtClean="0">
                <a:latin typeface="Verdana" pitchFamily="34" charset="0"/>
              </a:rPr>
              <a:t>Owner – Download reports and cross check. Speak to the concern in case of any clarification.</a:t>
            </a:r>
            <a:endParaRPr lang="en-US" sz="1600" dirty="0" smtClean="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Log Book - Format</a:t>
            </a:r>
            <a:endParaRPr lang="en-US" sz="3600" b="1" dirty="0">
              <a:latin typeface="Verdana" pitchFamily="34" charset="0"/>
            </a:endParaRPr>
          </a:p>
        </p:txBody>
      </p:sp>
      <p:graphicFrame>
        <p:nvGraphicFramePr>
          <p:cNvPr id="4" name="Content Placeholder 3"/>
          <p:cNvGraphicFramePr>
            <a:graphicFrameLocks noGrp="1"/>
          </p:cNvGraphicFramePr>
          <p:nvPr>
            <p:ph idx="1"/>
          </p:nvPr>
        </p:nvGraphicFramePr>
        <p:xfrm>
          <a:off x="457200" y="2438400"/>
          <a:ext cx="8229600" cy="2578100"/>
        </p:xfrm>
        <a:graphic>
          <a:graphicData uri="http://schemas.openxmlformats.org/drawingml/2006/table">
            <a:tbl>
              <a:tblPr firstRow="1" bandRow="1">
                <a:tableStyleId>{5C22544A-7EE6-4342-B048-85BDC9FD1C3A}</a:tableStyleId>
              </a:tblPr>
              <a:tblGrid>
                <a:gridCol w="4114800"/>
                <a:gridCol w="4114800"/>
              </a:tblGrid>
              <a:tr h="368300">
                <a:tc>
                  <a:txBody>
                    <a:bodyPr/>
                    <a:lstStyle/>
                    <a:p>
                      <a:r>
                        <a:rPr lang="en-US" dirty="0" smtClean="0"/>
                        <a:t>Particulars</a:t>
                      </a:r>
                      <a:endParaRPr lang="en-US" dirty="0"/>
                    </a:p>
                  </a:txBody>
                  <a:tcPr/>
                </a:tc>
                <a:tc>
                  <a:txBody>
                    <a:bodyPr/>
                    <a:lstStyle/>
                    <a:p>
                      <a:r>
                        <a:rPr lang="en-US" dirty="0" smtClean="0"/>
                        <a:t>Amount (Rs)</a:t>
                      </a:r>
                      <a:endParaRPr lang="en-US" dirty="0"/>
                    </a:p>
                  </a:txBody>
                  <a:tcPr/>
                </a:tc>
              </a:tr>
              <a:tr h="368300">
                <a:tc>
                  <a:txBody>
                    <a:bodyPr/>
                    <a:lstStyle/>
                    <a:p>
                      <a:r>
                        <a:rPr lang="en-US" dirty="0" smtClean="0"/>
                        <a:t>Food Sales</a:t>
                      </a:r>
                      <a:endParaRPr lang="en-US" dirty="0"/>
                    </a:p>
                  </a:txBody>
                  <a:tcPr/>
                </a:tc>
                <a:tc>
                  <a:txBody>
                    <a:bodyPr/>
                    <a:lstStyle/>
                    <a:p>
                      <a:endParaRPr lang="en-US" dirty="0"/>
                    </a:p>
                  </a:txBody>
                  <a:tcPr/>
                </a:tc>
              </a:tr>
              <a:tr h="368300">
                <a:tc>
                  <a:txBody>
                    <a:bodyPr/>
                    <a:lstStyle/>
                    <a:p>
                      <a:r>
                        <a:rPr lang="en-US" dirty="0" smtClean="0"/>
                        <a:t>Hard Sales</a:t>
                      </a:r>
                      <a:endParaRPr lang="en-US" dirty="0"/>
                    </a:p>
                  </a:txBody>
                  <a:tcPr/>
                </a:tc>
                <a:tc>
                  <a:txBody>
                    <a:bodyPr/>
                    <a:lstStyle/>
                    <a:p>
                      <a:endParaRPr lang="en-US" dirty="0"/>
                    </a:p>
                  </a:txBody>
                  <a:tcPr/>
                </a:tc>
              </a:tr>
              <a:tr h="368300">
                <a:tc>
                  <a:txBody>
                    <a:bodyPr/>
                    <a:lstStyle/>
                    <a:p>
                      <a:r>
                        <a:rPr lang="en-US" dirty="0" smtClean="0"/>
                        <a:t>Tobacco Sales</a:t>
                      </a:r>
                      <a:endParaRPr lang="en-US" dirty="0"/>
                    </a:p>
                  </a:txBody>
                  <a:tcPr/>
                </a:tc>
                <a:tc>
                  <a:txBody>
                    <a:bodyPr/>
                    <a:lstStyle/>
                    <a:p>
                      <a:endParaRPr lang="en-US" dirty="0"/>
                    </a:p>
                  </a:txBody>
                  <a:tcPr/>
                </a:tc>
              </a:tr>
              <a:tr h="368300">
                <a:tc>
                  <a:txBody>
                    <a:bodyPr/>
                    <a:lstStyle/>
                    <a:p>
                      <a:r>
                        <a:rPr lang="en-US" dirty="0" smtClean="0"/>
                        <a:t>Cigar Sales</a:t>
                      </a:r>
                      <a:endParaRPr lang="en-US" dirty="0"/>
                    </a:p>
                  </a:txBody>
                  <a:tcPr/>
                </a:tc>
                <a:tc>
                  <a:txBody>
                    <a:bodyPr/>
                    <a:lstStyle/>
                    <a:p>
                      <a:endParaRPr lang="en-US" dirty="0"/>
                    </a:p>
                  </a:txBody>
                  <a:tcPr/>
                </a:tc>
              </a:tr>
              <a:tr h="368300">
                <a:tc>
                  <a:txBody>
                    <a:bodyPr/>
                    <a:lstStyle/>
                    <a:p>
                      <a:r>
                        <a:rPr lang="en-US" dirty="0" smtClean="0"/>
                        <a:t>Event Sales</a:t>
                      </a:r>
                      <a:endParaRPr lang="en-US" dirty="0"/>
                    </a:p>
                  </a:txBody>
                  <a:tcPr/>
                </a:tc>
                <a:tc>
                  <a:txBody>
                    <a:bodyPr/>
                    <a:lstStyle/>
                    <a:p>
                      <a:endParaRPr lang="en-US" dirty="0"/>
                    </a:p>
                  </a:txBody>
                  <a:tcPr/>
                </a:tc>
              </a:tr>
              <a:tr h="368300">
                <a:tc>
                  <a:txBody>
                    <a:bodyPr/>
                    <a:lstStyle/>
                    <a:p>
                      <a:r>
                        <a:rPr lang="en-US" dirty="0" smtClean="0"/>
                        <a:t>Comments</a:t>
                      </a:r>
                      <a:endParaRPr lang="en-US" dirty="0"/>
                    </a:p>
                  </a:txBody>
                  <a:tcPr/>
                </a:tc>
                <a:tc>
                  <a:txBody>
                    <a:bodyPr/>
                    <a:lstStyle/>
                    <a:p>
                      <a:endParaRPr lang="en-US" dirty="0"/>
                    </a:p>
                  </a:txBody>
                  <a:tcPr/>
                </a:tc>
              </a:tr>
            </a:tbl>
          </a:graphicData>
        </a:graphic>
      </p:graphicFrame>
      <p:sp>
        <p:nvSpPr>
          <p:cNvPr id="6" name="TextBox 5"/>
          <p:cNvSpPr txBox="1"/>
          <p:nvPr/>
        </p:nvSpPr>
        <p:spPr>
          <a:xfrm>
            <a:off x="533400" y="1371600"/>
            <a:ext cx="8077200" cy="923330"/>
          </a:xfrm>
          <a:prstGeom prst="rect">
            <a:avLst/>
          </a:prstGeom>
          <a:noFill/>
        </p:spPr>
        <p:txBody>
          <a:bodyPr wrap="square" rtlCol="0">
            <a:spAutoFit/>
          </a:bodyPr>
          <a:lstStyle/>
          <a:p>
            <a:r>
              <a:rPr lang="en-US" dirty="0" smtClean="0"/>
              <a:t>Date:_______________                                                                Month:______________</a:t>
            </a:r>
          </a:p>
          <a:p>
            <a:r>
              <a:rPr lang="en-US" dirty="0" smtClean="0"/>
              <a:t>Time:_______________</a:t>
            </a:r>
          </a:p>
          <a:p>
            <a:r>
              <a:rPr lang="en-US" dirty="0" smtClean="0"/>
              <a:t>Updated by (Name) __________________________________</a:t>
            </a:r>
            <a:endParaRPr lang="en-US" dirty="0"/>
          </a:p>
        </p:txBody>
      </p:sp>
      <p:sp>
        <p:nvSpPr>
          <p:cNvPr id="7" name="TextBox 6"/>
          <p:cNvSpPr txBox="1"/>
          <p:nvPr/>
        </p:nvSpPr>
        <p:spPr>
          <a:xfrm>
            <a:off x="609600" y="5029200"/>
            <a:ext cx="7924800" cy="1754326"/>
          </a:xfrm>
          <a:prstGeom prst="rect">
            <a:avLst/>
          </a:prstGeom>
          <a:noFill/>
        </p:spPr>
        <p:txBody>
          <a:bodyPr wrap="square" rtlCol="0">
            <a:spAutoFit/>
          </a:bodyPr>
          <a:lstStyle/>
          <a:p>
            <a:r>
              <a:rPr lang="en-US" i="1" dirty="0" smtClean="0"/>
              <a:t>Year to Date (Amount – Rs.)  :      _____________</a:t>
            </a:r>
          </a:p>
          <a:p>
            <a:r>
              <a:rPr lang="en-US" i="1" dirty="0" smtClean="0"/>
              <a:t>Month to Date (Amount Rs.) :      _____________</a:t>
            </a:r>
          </a:p>
          <a:p>
            <a:endParaRPr lang="en-US" dirty="0" smtClean="0"/>
          </a:p>
          <a:p>
            <a:r>
              <a:rPr lang="en-US" b="1" dirty="0" smtClean="0"/>
              <a:t>Outlet Manager </a:t>
            </a:r>
          </a:p>
          <a:p>
            <a:endParaRPr lang="en-US" b="1" dirty="0" smtClean="0"/>
          </a:p>
          <a:p>
            <a:r>
              <a:rPr lang="en-US" b="1" dirty="0" smtClean="0"/>
              <a:t>     Signature</a:t>
            </a:r>
            <a:endParaRPr lang="en-US" b="1"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Daily Sales Report - Format</a:t>
            </a:r>
            <a:endParaRPr lang="en-US" sz="3600" b="1" dirty="0">
              <a:latin typeface="Verdana" pitchFamily="34" charset="0"/>
            </a:endParaRPr>
          </a:p>
        </p:txBody>
      </p:sp>
      <p:graphicFrame>
        <p:nvGraphicFramePr>
          <p:cNvPr id="6" name="Content Placeholder 5"/>
          <p:cNvGraphicFramePr>
            <a:graphicFrameLocks noGrp="1"/>
          </p:cNvGraphicFramePr>
          <p:nvPr>
            <p:ph idx="1"/>
          </p:nvPr>
        </p:nvGraphicFramePr>
        <p:xfrm>
          <a:off x="304799" y="1524000"/>
          <a:ext cx="8229599" cy="2595880"/>
        </p:xfrm>
        <a:graphic>
          <a:graphicData uri="http://schemas.openxmlformats.org/drawingml/2006/table">
            <a:tbl>
              <a:tblPr firstRow="1" bandRow="1">
                <a:tableStyleId>{F5AB1C69-6EDB-4FF4-983F-18BD219EF322}</a:tableStyleId>
              </a:tblPr>
              <a:tblGrid>
                <a:gridCol w="1003216"/>
                <a:gridCol w="444585"/>
                <a:gridCol w="533400"/>
                <a:gridCol w="533400"/>
                <a:gridCol w="685800"/>
                <a:gridCol w="690616"/>
                <a:gridCol w="723097"/>
                <a:gridCol w="723097"/>
                <a:gridCol w="723097"/>
                <a:gridCol w="723097"/>
                <a:gridCol w="723097"/>
                <a:gridCol w="723097"/>
              </a:tblGrid>
              <a:tr h="370840">
                <a:tc>
                  <a:txBody>
                    <a:bodyPr/>
                    <a:lstStyle/>
                    <a:p>
                      <a:r>
                        <a:rPr lang="en-US" dirty="0" smtClean="0"/>
                        <a:t>Heads</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c>
                  <a:txBody>
                    <a:bodyPr/>
                    <a:lstStyle/>
                    <a:p>
                      <a:pPr algn="ctr"/>
                      <a:r>
                        <a:rPr lang="en-US" dirty="0" smtClean="0"/>
                        <a:t>3</a:t>
                      </a:r>
                      <a:endParaRPr lang="en-US" dirty="0"/>
                    </a:p>
                  </a:txBody>
                  <a:tcPr/>
                </a:tc>
                <a:tc>
                  <a:txBody>
                    <a:bodyPr/>
                    <a:lstStyle/>
                    <a:p>
                      <a:pPr algn="ctr"/>
                      <a:r>
                        <a:rPr lang="en-US" dirty="0" smtClean="0"/>
                        <a:t>4</a:t>
                      </a:r>
                      <a:endParaRPr lang="en-US" dirty="0"/>
                    </a:p>
                  </a:txBody>
                  <a:tcPr/>
                </a:tc>
                <a:tc>
                  <a:txBody>
                    <a:bodyPr/>
                    <a:lstStyle/>
                    <a:p>
                      <a:pPr algn="ctr"/>
                      <a:r>
                        <a:rPr lang="en-US" dirty="0" smtClean="0"/>
                        <a:t>5</a:t>
                      </a:r>
                      <a:endParaRPr lang="en-US" dirty="0"/>
                    </a:p>
                  </a:txBody>
                  <a:tcPr/>
                </a:tc>
                <a:tc>
                  <a:txBody>
                    <a:bodyPr/>
                    <a:lstStyle/>
                    <a:p>
                      <a:pPr algn="ctr"/>
                      <a:r>
                        <a:rPr lang="en-US" dirty="0" smtClean="0"/>
                        <a:t>6</a:t>
                      </a:r>
                      <a:endParaRPr lang="en-US" dirty="0"/>
                    </a:p>
                  </a:txBody>
                  <a:tcPr/>
                </a:tc>
                <a:tc>
                  <a:txBody>
                    <a:bodyPr/>
                    <a:lstStyle/>
                    <a:p>
                      <a:pPr algn="ctr"/>
                      <a:r>
                        <a:rPr lang="en-US" dirty="0" smtClean="0"/>
                        <a:t>7</a:t>
                      </a:r>
                      <a:endParaRPr lang="en-US" dirty="0"/>
                    </a:p>
                  </a:txBody>
                  <a:tcPr/>
                </a:tc>
                <a:tc>
                  <a:txBody>
                    <a:bodyPr/>
                    <a:lstStyle/>
                    <a:p>
                      <a:pPr algn="ctr"/>
                      <a:r>
                        <a:rPr lang="en-US" dirty="0" smtClean="0"/>
                        <a:t>8</a:t>
                      </a:r>
                      <a:endParaRPr lang="en-US" dirty="0"/>
                    </a:p>
                  </a:txBody>
                  <a:tcPr/>
                </a:tc>
                <a:tc>
                  <a:txBody>
                    <a:bodyPr/>
                    <a:lstStyle/>
                    <a:p>
                      <a:pPr algn="ctr"/>
                      <a:r>
                        <a:rPr lang="en-US" dirty="0" smtClean="0"/>
                        <a:t>9</a:t>
                      </a:r>
                      <a:endParaRPr lang="en-US" dirty="0"/>
                    </a:p>
                  </a:txBody>
                  <a:tcPr/>
                </a:tc>
                <a:tc>
                  <a:txBody>
                    <a:bodyPr/>
                    <a:lstStyle/>
                    <a:p>
                      <a:pPr algn="ctr"/>
                      <a:r>
                        <a:rPr lang="en-US" dirty="0" smtClean="0"/>
                        <a:t>10</a:t>
                      </a:r>
                      <a:endParaRPr lang="en-US" dirty="0"/>
                    </a:p>
                  </a:txBody>
                  <a:tcPr/>
                </a:tc>
                <a:tc>
                  <a:txBody>
                    <a:bodyPr/>
                    <a:lstStyle/>
                    <a:p>
                      <a:pPr algn="ctr"/>
                      <a:r>
                        <a:rPr lang="en-US" dirty="0" smtClean="0"/>
                        <a:t>Total</a:t>
                      </a:r>
                      <a:endParaRPr lang="en-US" dirty="0"/>
                    </a:p>
                  </a:txBody>
                  <a:tcPr/>
                </a:tc>
              </a:tr>
              <a:tr h="370840">
                <a:tc>
                  <a:txBody>
                    <a:bodyPr/>
                    <a:lstStyle/>
                    <a:p>
                      <a:r>
                        <a:rPr lang="en-US" dirty="0" smtClean="0"/>
                        <a:t>Food</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Hard</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Tobacco</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Cigar</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Event</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b="1" dirty="0" smtClean="0"/>
                        <a:t>Total</a:t>
                      </a:r>
                      <a:endParaRPr lang="en-US" b="1"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8" name="TextBox 7"/>
          <p:cNvSpPr txBox="1"/>
          <p:nvPr/>
        </p:nvSpPr>
        <p:spPr>
          <a:xfrm>
            <a:off x="457200" y="5767864"/>
            <a:ext cx="7620000" cy="369332"/>
          </a:xfrm>
          <a:prstGeom prst="rect">
            <a:avLst/>
          </a:prstGeom>
          <a:noFill/>
        </p:spPr>
        <p:txBody>
          <a:bodyPr wrap="square" rtlCol="0">
            <a:spAutoFit/>
          </a:bodyPr>
          <a:lstStyle/>
          <a:p>
            <a:r>
              <a:rPr lang="en-US" b="1" dirty="0" smtClean="0"/>
              <a:t>~ Maintained by Outlet Manager</a:t>
            </a:r>
            <a:endParaRPr lang="en-US" b="1" dirty="0"/>
          </a:p>
        </p:txBody>
      </p:sp>
      <p:sp>
        <p:nvSpPr>
          <p:cNvPr id="5" name="TextBox 4"/>
          <p:cNvSpPr txBox="1"/>
          <p:nvPr/>
        </p:nvSpPr>
        <p:spPr>
          <a:xfrm>
            <a:off x="457200" y="4495800"/>
            <a:ext cx="5257800" cy="923330"/>
          </a:xfrm>
          <a:prstGeom prst="rect">
            <a:avLst/>
          </a:prstGeom>
          <a:noFill/>
        </p:spPr>
        <p:txBody>
          <a:bodyPr wrap="square" rtlCol="0">
            <a:spAutoFit/>
          </a:bodyPr>
          <a:lstStyle/>
          <a:p>
            <a:r>
              <a:rPr lang="en-US" i="1" dirty="0" smtClean="0"/>
              <a:t>Year to Date (Amount – Rs.)  :      _____________</a:t>
            </a:r>
          </a:p>
          <a:p>
            <a:r>
              <a:rPr lang="en-US" i="1" dirty="0" smtClean="0"/>
              <a:t>Month to Date (Amount Rs.) :      _____________</a:t>
            </a:r>
          </a:p>
          <a:p>
            <a:r>
              <a:rPr lang="en-US" i="1" dirty="0" smtClean="0"/>
              <a:t>Variance		                :     _____________	     </a:t>
            </a:r>
            <a:endParaRPr lang="en-US"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Verdana" pitchFamily="34" charset="0"/>
              </a:rPr>
              <a:t>Promotion Evaluation Report (PER) Format</a:t>
            </a:r>
            <a:endParaRPr lang="en-US" sz="2800" b="1" dirty="0">
              <a:latin typeface="Verdana" pitchFamily="34" charset="0"/>
            </a:endParaRPr>
          </a:p>
        </p:txBody>
      </p:sp>
      <p:graphicFrame>
        <p:nvGraphicFramePr>
          <p:cNvPr id="4" name="Content Placeholder 3"/>
          <p:cNvGraphicFramePr>
            <a:graphicFrameLocks noGrp="1"/>
          </p:cNvGraphicFramePr>
          <p:nvPr>
            <p:ph idx="1"/>
          </p:nvPr>
        </p:nvGraphicFramePr>
        <p:xfrm>
          <a:off x="457200" y="1600200"/>
          <a:ext cx="8229600" cy="313944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dirty="0" smtClean="0"/>
                        <a:t>Dated</a:t>
                      </a:r>
                      <a:endParaRPr lang="en-US" dirty="0"/>
                    </a:p>
                  </a:txBody>
                  <a:tcPr/>
                </a:tc>
                <a:tc>
                  <a:txBody>
                    <a:bodyPr/>
                    <a:lstStyle/>
                    <a:p>
                      <a:endParaRPr lang="en-US" dirty="0"/>
                    </a:p>
                  </a:txBody>
                  <a:tcPr/>
                </a:tc>
              </a:tr>
              <a:tr h="370840">
                <a:tc>
                  <a:txBody>
                    <a:bodyPr/>
                    <a:lstStyle/>
                    <a:p>
                      <a:r>
                        <a:rPr lang="en-US" dirty="0" smtClean="0"/>
                        <a:t>Duration</a:t>
                      </a:r>
                      <a:endParaRPr lang="en-US" dirty="0"/>
                    </a:p>
                  </a:txBody>
                  <a:tcPr/>
                </a:tc>
                <a:tc>
                  <a:txBody>
                    <a:bodyPr/>
                    <a:lstStyle/>
                    <a:p>
                      <a:endParaRPr lang="en-US" dirty="0"/>
                    </a:p>
                  </a:txBody>
                  <a:tcPr/>
                </a:tc>
              </a:tr>
              <a:tr h="370840">
                <a:tc>
                  <a:txBody>
                    <a:bodyPr/>
                    <a:lstStyle/>
                    <a:p>
                      <a:r>
                        <a:rPr lang="en-US" dirty="0" smtClean="0"/>
                        <a:t>Footfall</a:t>
                      </a:r>
                      <a:endParaRPr lang="en-US" dirty="0"/>
                    </a:p>
                  </a:txBody>
                  <a:tcPr/>
                </a:tc>
                <a:tc>
                  <a:txBody>
                    <a:bodyPr/>
                    <a:lstStyle/>
                    <a:p>
                      <a:endParaRPr lang="en-US" dirty="0"/>
                    </a:p>
                  </a:txBody>
                  <a:tcPr/>
                </a:tc>
              </a:tr>
              <a:tr h="370840">
                <a:tc>
                  <a:txBody>
                    <a:bodyPr/>
                    <a:lstStyle/>
                    <a:p>
                      <a:r>
                        <a:rPr lang="en-US" dirty="0" smtClean="0"/>
                        <a:t>Food</a:t>
                      </a:r>
                      <a:r>
                        <a:rPr lang="en-US" baseline="0" dirty="0" smtClean="0"/>
                        <a:t> and Beverage Sales</a:t>
                      </a:r>
                      <a:endParaRPr lang="en-US" dirty="0"/>
                    </a:p>
                  </a:txBody>
                  <a:tcPr/>
                </a:tc>
                <a:tc>
                  <a:txBody>
                    <a:bodyPr/>
                    <a:lstStyle/>
                    <a:p>
                      <a:endParaRPr lang="en-US" dirty="0"/>
                    </a:p>
                  </a:txBody>
                  <a:tcPr/>
                </a:tc>
              </a:tr>
              <a:tr h="370840">
                <a:tc>
                  <a:txBody>
                    <a:bodyPr/>
                    <a:lstStyle/>
                    <a:p>
                      <a:r>
                        <a:rPr lang="en-US" dirty="0" smtClean="0"/>
                        <a:t>Media Write ups*</a:t>
                      </a:r>
                      <a:endParaRPr lang="en-US" dirty="0"/>
                    </a:p>
                  </a:txBody>
                  <a:tcPr/>
                </a:tc>
                <a:tc>
                  <a:txBody>
                    <a:bodyPr/>
                    <a:lstStyle/>
                    <a:p>
                      <a:endParaRPr lang="en-US" dirty="0"/>
                    </a:p>
                  </a:txBody>
                  <a:tcPr/>
                </a:tc>
              </a:tr>
              <a:tr h="370840">
                <a:tc>
                  <a:txBody>
                    <a:bodyPr/>
                    <a:lstStyle/>
                    <a:p>
                      <a:r>
                        <a:rPr lang="en-US" dirty="0" smtClean="0"/>
                        <a:t>Guest Comments</a:t>
                      </a:r>
                      <a:endParaRPr lang="en-US" dirty="0"/>
                    </a:p>
                  </a:txBody>
                  <a:tcPr/>
                </a:tc>
                <a:tc>
                  <a:txBody>
                    <a:bodyPr/>
                    <a:lstStyle/>
                    <a:p>
                      <a:endParaRPr lang="en-US" dirty="0"/>
                    </a:p>
                  </a:txBody>
                  <a:tcPr/>
                </a:tc>
              </a:tr>
              <a:tr h="370840">
                <a:tc>
                  <a:txBody>
                    <a:bodyPr/>
                    <a:lstStyle/>
                    <a:p>
                      <a:r>
                        <a:rPr lang="en-US" dirty="0" smtClean="0"/>
                        <a:t>Comments (Desired Result)</a:t>
                      </a:r>
                    </a:p>
                    <a:p>
                      <a:endParaRPr lang="en-US" dirty="0"/>
                    </a:p>
                  </a:txBody>
                  <a:tcPr/>
                </a:tc>
                <a:tc>
                  <a:txBody>
                    <a:bodyPr/>
                    <a:lstStyle/>
                    <a:p>
                      <a:endParaRPr lang="en-US" dirty="0" smtClean="0"/>
                    </a:p>
                    <a:p>
                      <a:endParaRPr lang="en-US" dirty="0" smtClean="0"/>
                    </a:p>
                    <a:p>
                      <a:endParaRPr lang="en-US" dirty="0"/>
                    </a:p>
                  </a:txBody>
                  <a:tcPr/>
                </a:tc>
              </a:tr>
            </a:tbl>
          </a:graphicData>
        </a:graphic>
      </p:graphicFrame>
      <p:sp>
        <p:nvSpPr>
          <p:cNvPr id="6" name="TextBox 5"/>
          <p:cNvSpPr txBox="1"/>
          <p:nvPr/>
        </p:nvSpPr>
        <p:spPr>
          <a:xfrm>
            <a:off x="533400" y="4876800"/>
            <a:ext cx="8153400" cy="1477328"/>
          </a:xfrm>
          <a:prstGeom prst="rect">
            <a:avLst/>
          </a:prstGeom>
          <a:noFill/>
        </p:spPr>
        <p:txBody>
          <a:bodyPr wrap="square" rtlCol="0">
            <a:spAutoFit/>
          </a:bodyPr>
          <a:lstStyle/>
          <a:p>
            <a:r>
              <a:rPr lang="en-US" i="1" dirty="0" smtClean="0"/>
              <a:t>*Attach soft copy before filling</a:t>
            </a:r>
          </a:p>
          <a:p>
            <a:endParaRPr lang="en-US" dirty="0" smtClean="0"/>
          </a:p>
          <a:p>
            <a:r>
              <a:rPr lang="en-US" b="1" dirty="0" smtClean="0"/>
              <a:t>PR / Marketing Manager					Outlet Manager</a:t>
            </a:r>
          </a:p>
          <a:p>
            <a:endParaRPr lang="en-US" b="1" dirty="0" smtClean="0"/>
          </a:p>
          <a:p>
            <a:r>
              <a:rPr lang="en-US" b="1" dirty="0" smtClean="0"/>
              <a:t>        Signature						     Signature</a:t>
            </a:r>
            <a:endParaRPr lang="en-US" b="1"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Alcohol Requisition Format</a:t>
            </a:r>
            <a:endParaRPr lang="en-US" sz="3600" b="1" dirty="0">
              <a:latin typeface="Verdana" pitchFamily="34" charset="0"/>
            </a:endParaRPr>
          </a:p>
        </p:txBody>
      </p:sp>
      <p:graphicFrame>
        <p:nvGraphicFramePr>
          <p:cNvPr id="4" name="Content Placeholder 3"/>
          <p:cNvGraphicFramePr>
            <a:graphicFrameLocks noGrp="1"/>
          </p:cNvGraphicFramePr>
          <p:nvPr>
            <p:ph idx="1"/>
          </p:nvPr>
        </p:nvGraphicFramePr>
        <p:xfrm>
          <a:off x="457200" y="1600200"/>
          <a:ext cx="8229600" cy="2865120"/>
        </p:xfrm>
        <a:graphic>
          <a:graphicData uri="http://schemas.openxmlformats.org/drawingml/2006/table">
            <a:tbl>
              <a:tblPr firstRow="1" bandRow="1">
                <a:tableStyleId>{5C22544A-7EE6-4342-B048-85BDC9FD1C3A}</a:tableStyleId>
              </a:tblPr>
              <a:tblGrid>
                <a:gridCol w="762000"/>
                <a:gridCol w="3352800"/>
                <a:gridCol w="2057400"/>
                <a:gridCol w="2057400"/>
              </a:tblGrid>
              <a:tr h="370840">
                <a:tc>
                  <a:txBody>
                    <a:bodyPr/>
                    <a:lstStyle/>
                    <a:p>
                      <a:pPr algn="ctr"/>
                      <a:r>
                        <a:rPr lang="en-US" dirty="0" smtClean="0"/>
                        <a:t>Sl No.</a:t>
                      </a:r>
                      <a:endParaRPr lang="en-US" dirty="0"/>
                    </a:p>
                  </a:txBody>
                  <a:tcPr/>
                </a:tc>
                <a:tc>
                  <a:txBody>
                    <a:bodyPr/>
                    <a:lstStyle/>
                    <a:p>
                      <a:pPr algn="ctr"/>
                      <a:r>
                        <a:rPr lang="en-US" dirty="0" smtClean="0"/>
                        <a:t>Particulars</a:t>
                      </a:r>
                      <a:endParaRPr lang="en-US" dirty="0"/>
                    </a:p>
                  </a:txBody>
                  <a:tcPr/>
                </a:tc>
                <a:tc>
                  <a:txBody>
                    <a:bodyPr/>
                    <a:lstStyle/>
                    <a:p>
                      <a:pPr algn="ctr"/>
                      <a:r>
                        <a:rPr lang="en-US" dirty="0" smtClean="0"/>
                        <a:t>Measure</a:t>
                      </a:r>
                      <a:endParaRPr lang="en-US" dirty="0"/>
                    </a:p>
                  </a:txBody>
                  <a:tcPr/>
                </a:tc>
                <a:tc>
                  <a:txBody>
                    <a:bodyPr/>
                    <a:lstStyle/>
                    <a:p>
                      <a:pPr algn="ctr"/>
                      <a:r>
                        <a:rPr lang="en-US" dirty="0" smtClean="0"/>
                        <a:t>Stock Required (Bottles)</a:t>
                      </a:r>
                      <a:endParaRPr lang="en-US" dirty="0"/>
                    </a:p>
                  </a:txBody>
                  <a:tcPr/>
                </a:tc>
              </a:tr>
              <a:tr h="370840">
                <a:tc>
                  <a:txBody>
                    <a:bodyPr/>
                    <a:lstStyle/>
                    <a:p>
                      <a:r>
                        <a:rPr lang="en-US" dirty="0" smtClean="0"/>
                        <a:t>1.</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2.</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3.</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4.</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5.</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6.</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5" name="TextBox 4"/>
          <p:cNvSpPr txBox="1"/>
          <p:nvPr/>
        </p:nvSpPr>
        <p:spPr>
          <a:xfrm>
            <a:off x="6019800" y="5029200"/>
            <a:ext cx="2590800" cy="923330"/>
          </a:xfrm>
          <a:prstGeom prst="rect">
            <a:avLst/>
          </a:prstGeom>
          <a:noFill/>
        </p:spPr>
        <p:txBody>
          <a:bodyPr wrap="square" rtlCol="0">
            <a:spAutoFit/>
          </a:bodyPr>
          <a:lstStyle/>
          <a:p>
            <a:r>
              <a:rPr lang="en-US" b="1" dirty="0" smtClean="0"/>
              <a:t>Senior Captain</a:t>
            </a:r>
          </a:p>
          <a:p>
            <a:endParaRPr lang="en-US" b="1" dirty="0" smtClean="0"/>
          </a:p>
          <a:p>
            <a:r>
              <a:rPr lang="en-US" b="1" dirty="0" smtClean="0"/>
              <a:t>     Signature</a:t>
            </a:r>
            <a:endParaRPr lang="en-US" b="1"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Non Alcoholic Beverages Requisition Format</a:t>
            </a:r>
            <a:endParaRPr lang="en-US" sz="3200" b="1" dirty="0"/>
          </a:p>
        </p:txBody>
      </p:sp>
      <p:graphicFrame>
        <p:nvGraphicFramePr>
          <p:cNvPr id="4" name="Content Placeholder 3"/>
          <p:cNvGraphicFramePr>
            <a:graphicFrameLocks noGrp="1"/>
          </p:cNvGraphicFramePr>
          <p:nvPr>
            <p:ph idx="1"/>
          </p:nvPr>
        </p:nvGraphicFramePr>
        <p:xfrm>
          <a:off x="457200" y="1600200"/>
          <a:ext cx="8229600" cy="2595880"/>
        </p:xfrm>
        <a:graphic>
          <a:graphicData uri="http://schemas.openxmlformats.org/drawingml/2006/table">
            <a:tbl>
              <a:tblPr firstRow="1" bandRow="1">
                <a:tableStyleId>{5C22544A-7EE6-4342-B048-85BDC9FD1C3A}</a:tableStyleId>
              </a:tblPr>
              <a:tblGrid>
                <a:gridCol w="762000"/>
                <a:gridCol w="3352800"/>
                <a:gridCol w="2057400"/>
                <a:gridCol w="2057400"/>
              </a:tblGrid>
              <a:tr h="370840">
                <a:tc>
                  <a:txBody>
                    <a:bodyPr/>
                    <a:lstStyle/>
                    <a:p>
                      <a:pPr algn="ctr"/>
                      <a:r>
                        <a:rPr lang="en-US" dirty="0" smtClean="0"/>
                        <a:t>Sl No.</a:t>
                      </a:r>
                      <a:endParaRPr lang="en-US" dirty="0"/>
                    </a:p>
                  </a:txBody>
                  <a:tcPr/>
                </a:tc>
                <a:tc>
                  <a:txBody>
                    <a:bodyPr/>
                    <a:lstStyle/>
                    <a:p>
                      <a:pPr algn="ctr"/>
                      <a:r>
                        <a:rPr lang="en-US" dirty="0" smtClean="0"/>
                        <a:t>Particulars</a:t>
                      </a:r>
                      <a:endParaRPr lang="en-US" dirty="0"/>
                    </a:p>
                  </a:txBody>
                  <a:tcPr/>
                </a:tc>
                <a:tc>
                  <a:txBody>
                    <a:bodyPr/>
                    <a:lstStyle/>
                    <a:p>
                      <a:pPr algn="ctr"/>
                      <a:r>
                        <a:rPr lang="en-US" dirty="0" smtClean="0"/>
                        <a:t>Measure</a:t>
                      </a:r>
                      <a:endParaRPr lang="en-US" dirty="0"/>
                    </a:p>
                  </a:txBody>
                  <a:tcPr/>
                </a:tc>
                <a:tc>
                  <a:txBody>
                    <a:bodyPr/>
                    <a:lstStyle/>
                    <a:p>
                      <a:pPr algn="ctr"/>
                      <a:r>
                        <a:rPr lang="en-US" dirty="0" smtClean="0"/>
                        <a:t>Stock Required</a:t>
                      </a:r>
                      <a:endParaRPr lang="en-US" dirty="0"/>
                    </a:p>
                  </a:txBody>
                  <a:tcPr/>
                </a:tc>
              </a:tr>
              <a:tr h="370840">
                <a:tc>
                  <a:txBody>
                    <a:bodyPr/>
                    <a:lstStyle/>
                    <a:p>
                      <a:r>
                        <a:rPr lang="en-US" dirty="0" smtClean="0"/>
                        <a:t>1.</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2.</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3.</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4.</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5.</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6.</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5" name="TextBox 4"/>
          <p:cNvSpPr txBox="1"/>
          <p:nvPr/>
        </p:nvSpPr>
        <p:spPr>
          <a:xfrm>
            <a:off x="6019800" y="5029200"/>
            <a:ext cx="2590800" cy="923330"/>
          </a:xfrm>
          <a:prstGeom prst="rect">
            <a:avLst/>
          </a:prstGeom>
          <a:noFill/>
        </p:spPr>
        <p:txBody>
          <a:bodyPr wrap="square" rtlCol="0">
            <a:spAutoFit/>
          </a:bodyPr>
          <a:lstStyle/>
          <a:p>
            <a:r>
              <a:rPr lang="en-US" b="1" dirty="0" smtClean="0"/>
              <a:t>      Captain</a:t>
            </a:r>
          </a:p>
          <a:p>
            <a:endParaRPr lang="en-US" b="1" dirty="0" smtClean="0"/>
          </a:p>
          <a:p>
            <a:r>
              <a:rPr lang="en-US" b="1" dirty="0" smtClean="0"/>
              <a:t>     Signature</a:t>
            </a:r>
            <a:endParaRPr lang="en-US" b="1"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sz="3200" b="1" dirty="0" smtClean="0">
                <a:latin typeface="Verdana" pitchFamily="34" charset="0"/>
              </a:rPr>
              <a:t>Daily Cashiers Summary Report</a:t>
            </a:r>
            <a:endParaRPr lang="en-US" sz="3200" b="1" dirty="0">
              <a:latin typeface="Verdana" pitchFamily="34" charset="0"/>
            </a:endParaRPr>
          </a:p>
        </p:txBody>
      </p:sp>
      <p:graphicFrame>
        <p:nvGraphicFramePr>
          <p:cNvPr id="4" name="Table 3"/>
          <p:cNvGraphicFramePr>
            <a:graphicFrameLocks noGrp="1"/>
          </p:cNvGraphicFramePr>
          <p:nvPr/>
        </p:nvGraphicFramePr>
        <p:xfrm>
          <a:off x="762000" y="533395"/>
          <a:ext cx="6476998" cy="6096009"/>
        </p:xfrm>
        <a:graphic>
          <a:graphicData uri="http://schemas.openxmlformats.org/drawingml/2006/table">
            <a:tbl>
              <a:tblPr/>
              <a:tblGrid>
                <a:gridCol w="1447800"/>
                <a:gridCol w="534316"/>
                <a:gridCol w="749147"/>
                <a:gridCol w="749147"/>
                <a:gridCol w="749147"/>
                <a:gridCol w="749147"/>
                <a:gridCol w="749147"/>
                <a:gridCol w="749147"/>
              </a:tblGrid>
              <a:tr h="191124">
                <a:tc>
                  <a:txBody>
                    <a:bodyPr/>
                    <a:lstStyle/>
                    <a:p>
                      <a:pPr algn="l" fontAlgn="b"/>
                      <a:r>
                        <a:rPr lang="en-US" sz="1200" b="0" i="0" u="none" strike="noStrike" dirty="0">
                          <a:solidFill>
                            <a:srgbClr val="000000"/>
                          </a:solidFill>
                          <a:latin typeface="Verdana" pitchFamily="34" charset="0"/>
                        </a:rPr>
                        <a:t>Date</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Shift</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Cashier</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INR</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Float received</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Cash sales</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5595">
                <a:tc>
                  <a:txBody>
                    <a:bodyPr/>
                    <a:lstStyle/>
                    <a:p>
                      <a:pPr algn="l" fontAlgn="b"/>
                      <a:r>
                        <a:rPr lang="en-US" sz="1200" b="0" i="0" u="none" strike="noStrike" dirty="0">
                          <a:solidFill>
                            <a:srgbClr val="000000"/>
                          </a:solidFill>
                          <a:latin typeface="Verdana" pitchFamily="34" charset="0"/>
                        </a:rPr>
                        <a:t>Sub total a</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Denomination: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Credit cards:</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Visa</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Master</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Amex</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diners</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Sub total b</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5595">
                <a:tc>
                  <a:txBody>
                    <a:bodyPr/>
                    <a:lstStyle/>
                    <a:p>
                      <a:pPr algn="l" fontAlgn="b"/>
                      <a:r>
                        <a:rPr lang="en-US" sz="1200" b="0" i="0" u="none" strike="noStrike" dirty="0">
                          <a:solidFill>
                            <a:srgbClr val="000000"/>
                          </a:solidFill>
                          <a:latin typeface="Verdana" pitchFamily="34" charset="0"/>
                        </a:rPr>
                        <a:t>Other receipts c</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Total (a+b+c)</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smtClean="0">
                          <a:solidFill>
                            <a:srgbClr val="000000"/>
                          </a:solidFill>
                          <a:latin typeface="Verdana" pitchFamily="34" charset="0"/>
                        </a:rPr>
                        <a:t>IOU/paid outs</a:t>
                      </a:r>
                      <a:endParaRPr lang="en-US" sz="1200" b="0" i="0" u="none" strike="noStrike" dirty="0">
                        <a:solidFill>
                          <a:srgbClr val="000000"/>
                        </a:solidFill>
                        <a:latin typeface="Verdana" pitchFamily="34" charset="0"/>
                      </a:endParaRP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Total 1</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System sales</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System cash</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System Visa</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System Master</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System diner</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System Amex</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Other receipts</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Total 2</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124">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5595">
                <a:tc>
                  <a:txBody>
                    <a:bodyPr/>
                    <a:lstStyle/>
                    <a:p>
                      <a:pPr algn="l" fontAlgn="b"/>
                      <a:r>
                        <a:rPr lang="en-US" sz="1200" b="0" i="0" u="none" strike="noStrike" dirty="0">
                          <a:solidFill>
                            <a:srgbClr val="000000"/>
                          </a:solidFill>
                          <a:latin typeface="Verdana" pitchFamily="34" charset="0"/>
                        </a:rPr>
                        <a:t>Difference in total 1 and 2</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95" marR="6595" marT="65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Sales Report Records…</a:t>
            </a:r>
            <a:br>
              <a:rPr lang="en-US" sz="3600" b="1" dirty="0" smtClean="0">
                <a:latin typeface="Verdana" pitchFamily="34" charset="0"/>
              </a:rPr>
            </a:br>
            <a:r>
              <a:rPr lang="en-US" sz="2200" b="1" dirty="0" smtClean="0">
                <a:latin typeface="Verdana" pitchFamily="34" charset="0"/>
              </a:rPr>
              <a:t>(auto generated from POS)</a:t>
            </a:r>
            <a:endParaRPr lang="en-US" sz="2200" b="1" dirty="0">
              <a:latin typeface="Verdana" pitchFamily="34" charset="0"/>
            </a:endParaRPr>
          </a:p>
        </p:txBody>
      </p:sp>
      <p:sp>
        <p:nvSpPr>
          <p:cNvPr id="3" name="Content Placeholder 2"/>
          <p:cNvSpPr>
            <a:spLocks noGrp="1"/>
          </p:cNvSpPr>
          <p:nvPr>
            <p:ph sz="half" idx="1"/>
          </p:nvPr>
        </p:nvSpPr>
        <p:spPr/>
        <p:txBody>
          <a:bodyPr>
            <a:normAutofit fontScale="92500" lnSpcReduction="20000"/>
          </a:bodyPr>
          <a:lstStyle/>
          <a:p>
            <a:pPr>
              <a:buNone/>
            </a:pPr>
            <a:endParaRPr lang="en-US" sz="1200" dirty="0" smtClean="0">
              <a:latin typeface="Verdana" pitchFamily="34" charset="0"/>
            </a:endParaRPr>
          </a:p>
          <a:p>
            <a:pPr algn="ctr">
              <a:buNone/>
            </a:pPr>
            <a:r>
              <a:rPr lang="en-US" sz="1900" b="1" i="1" dirty="0" smtClean="0">
                <a:latin typeface="Verdana" pitchFamily="34" charset="0"/>
              </a:rPr>
              <a:t>Sales Record</a:t>
            </a:r>
          </a:p>
          <a:p>
            <a:pPr algn="ctr">
              <a:buNone/>
            </a:pPr>
            <a:r>
              <a:rPr lang="en-US" sz="1900" b="1" i="1" dirty="0" smtClean="0">
                <a:latin typeface="Verdana" pitchFamily="34" charset="0"/>
              </a:rPr>
              <a:t>From (date) To (date)</a:t>
            </a:r>
          </a:p>
          <a:p>
            <a:pPr>
              <a:buFontTx/>
              <a:buChar char="-"/>
            </a:pPr>
            <a:r>
              <a:rPr lang="en-US" sz="1900" dirty="0" smtClean="0">
                <a:latin typeface="Verdana" pitchFamily="34" charset="0"/>
              </a:rPr>
              <a:t>Net Sales (amount)</a:t>
            </a:r>
          </a:p>
          <a:p>
            <a:pPr>
              <a:buFontTx/>
              <a:buChar char="-"/>
            </a:pPr>
            <a:r>
              <a:rPr lang="en-US" sz="1900" dirty="0" smtClean="0">
                <a:latin typeface="Verdana" pitchFamily="34" charset="0"/>
              </a:rPr>
              <a:t>Tax Collected (amount)</a:t>
            </a:r>
          </a:p>
          <a:p>
            <a:pPr>
              <a:buFontTx/>
              <a:buChar char="-"/>
            </a:pPr>
            <a:r>
              <a:rPr lang="en-US" sz="1900" dirty="0" smtClean="0">
                <a:latin typeface="Verdana" pitchFamily="34" charset="0"/>
              </a:rPr>
              <a:t>Total Revenue (amount)</a:t>
            </a:r>
          </a:p>
          <a:p>
            <a:pPr>
              <a:buFontTx/>
              <a:buChar char="-"/>
            </a:pPr>
            <a:r>
              <a:rPr lang="en-US" sz="1900" dirty="0" smtClean="0">
                <a:latin typeface="Verdana" pitchFamily="34" charset="0"/>
              </a:rPr>
              <a:t>Discounts (numbers &amp; amount)</a:t>
            </a:r>
          </a:p>
          <a:p>
            <a:pPr>
              <a:buFontTx/>
              <a:buChar char="-"/>
            </a:pPr>
            <a:r>
              <a:rPr lang="en-US" sz="1900" dirty="0" smtClean="0">
                <a:latin typeface="Verdana" pitchFamily="34" charset="0"/>
              </a:rPr>
              <a:t>Returns (numbers &amp; amount)</a:t>
            </a:r>
          </a:p>
          <a:p>
            <a:pPr>
              <a:buFontTx/>
              <a:buChar char="-"/>
            </a:pPr>
            <a:r>
              <a:rPr lang="en-US" sz="1900" dirty="0" smtClean="0">
                <a:latin typeface="Verdana" pitchFamily="34" charset="0"/>
              </a:rPr>
              <a:t>Void Total (numbers &amp; amount)</a:t>
            </a:r>
          </a:p>
          <a:p>
            <a:pPr>
              <a:buFontTx/>
              <a:buChar char="-"/>
            </a:pPr>
            <a:r>
              <a:rPr lang="en-US" sz="1900" dirty="0" smtClean="0">
                <a:latin typeface="Verdana" pitchFamily="34" charset="0"/>
              </a:rPr>
              <a:t>`</a:t>
            </a:r>
            <a:endParaRPr lang="en-US" sz="1900" dirty="0">
              <a:latin typeface="Verdana" pitchFamily="34" charset="0"/>
            </a:endParaRPr>
          </a:p>
        </p:txBody>
      </p:sp>
      <p:sp>
        <p:nvSpPr>
          <p:cNvPr id="4" name="Content Placeholder 3"/>
          <p:cNvSpPr>
            <a:spLocks noGrp="1"/>
          </p:cNvSpPr>
          <p:nvPr>
            <p:ph sz="half" idx="2"/>
          </p:nvPr>
        </p:nvSpPr>
        <p:spPr/>
        <p:txBody>
          <a:bodyPr>
            <a:normAutofit fontScale="92500" lnSpcReduction="20000"/>
          </a:bodyPr>
          <a:lstStyle/>
          <a:p>
            <a:pPr>
              <a:buNone/>
            </a:pPr>
            <a:endParaRPr lang="en-US" dirty="0" smtClean="0"/>
          </a:p>
          <a:p>
            <a:pPr algn="ctr">
              <a:buNone/>
            </a:pPr>
            <a:r>
              <a:rPr lang="en-US" sz="1900" b="1" dirty="0" smtClean="0">
                <a:latin typeface="Verdana" pitchFamily="34" charset="0"/>
              </a:rPr>
              <a:t>Check Records</a:t>
            </a:r>
          </a:p>
          <a:p>
            <a:pPr>
              <a:buFontTx/>
              <a:buChar char="-"/>
            </a:pPr>
            <a:r>
              <a:rPr lang="en-US" sz="1900" dirty="0" smtClean="0">
                <a:latin typeface="Verdana" pitchFamily="34" charset="0"/>
              </a:rPr>
              <a:t>Carried Over (numbers &amp; amount)</a:t>
            </a:r>
          </a:p>
          <a:p>
            <a:pPr>
              <a:buFontTx/>
              <a:buChar char="-"/>
            </a:pPr>
            <a:r>
              <a:rPr lang="en-US" sz="1900" dirty="0" smtClean="0">
                <a:latin typeface="Verdana" pitchFamily="34" charset="0"/>
              </a:rPr>
              <a:t>Begun (numbers &amp; amount)</a:t>
            </a:r>
          </a:p>
          <a:p>
            <a:pPr>
              <a:buFontTx/>
              <a:buChar char="-"/>
            </a:pPr>
            <a:r>
              <a:rPr lang="en-US" sz="1900" dirty="0" smtClean="0">
                <a:latin typeface="Verdana" pitchFamily="34" charset="0"/>
              </a:rPr>
              <a:t>Transfer In (numbers &amp; amount)</a:t>
            </a:r>
          </a:p>
          <a:p>
            <a:pPr>
              <a:buFontTx/>
              <a:buChar char="-"/>
            </a:pPr>
            <a:r>
              <a:rPr lang="en-US" sz="1900" dirty="0" smtClean="0">
                <a:latin typeface="Verdana" pitchFamily="34" charset="0"/>
              </a:rPr>
              <a:t>Paid (numbers &amp; amount)</a:t>
            </a:r>
          </a:p>
          <a:p>
            <a:pPr>
              <a:buFontTx/>
              <a:buChar char="-"/>
            </a:pPr>
            <a:r>
              <a:rPr lang="en-US" sz="1900" dirty="0" smtClean="0">
                <a:latin typeface="Verdana" pitchFamily="34" charset="0"/>
              </a:rPr>
              <a:t>Outstanding (numbers &amp; amount)</a:t>
            </a:r>
          </a:p>
          <a:p>
            <a:pPr>
              <a:buFontTx/>
              <a:buChar char="-"/>
            </a:pPr>
            <a:r>
              <a:rPr lang="en-US" sz="1900" dirty="0" smtClean="0">
                <a:latin typeface="Verdana" pitchFamily="34" charset="0"/>
              </a:rPr>
              <a:t>Cancel Total (numbers &amp; amount)</a:t>
            </a:r>
          </a:p>
          <a:p>
            <a:pPr algn="ctr">
              <a:buNone/>
            </a:pPr>
            <a:r>
              <a:rPr lang="en-US" sz="1900" b="1" dirty="0" smtClean="0">
                <a:latin typeface="Verdana" pitchFamily="34" charset="0"/>
              </a:rPr>
              <a:t>Net Sales</a:t>
            </a:r>
          </a:p>
          <a:p>
            <a:pPr>
              <a:buNone/>
            </a:pPr>
            <a:r>
              <a:rPr lang="en-US" sz="1900" dirty="0" smtClean="0">
                <a:latin typeface="Verdana" pitchFamily="34" charset="0"/>
              </a:rPr>
              <a:t># Guest Average (numbers &amp; amount)</a:t>
            </a:r>
          </a:p>
          <a:p>
            <a:pPr>
              <a:buNone/>
            </a:pPr>
            <a:r>
              <a:rPr lang="en-US" sz="1900" dirty="0" smtClean="0">
                <a:latin typeface="Verdana" pitchFamily="34" charset="0"/>
              </a:rPr>
              <a:t># Check Average (numbers &amp; amount)</a:t>
            </a:r>
          </a:p>
          <a:p>
            <a:pPr>
              <a:buNone/>
            </a:pPr>
            <a:endParaRPr lang="en-US" sz="1900" dirty="0">
              <a:latin typeface="Verdana" pitchFamily="34" charset="0"/>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Verdana" pitchFamily="34" charset="0"/>
              </a:rPr>
              <a:t>Sales Report Records…</a:t>
            </a:r>
            <a:br>
              <a:rPr lang="en-US" sz="2800" b="1" dirty="0" smtClean="0">
                <a:latin typeface="Verdana" pitchFamily="34" charset="0"/>
              </a:rPr>
            </a:br>
            <a:r>
              <a:rPr lang="en-US" sz="2800" b="1" dirty="0" smtClean="0">
                <a:latin typeface="Verdana" pitchFamily="34" charset="0"/>
              </a:rPr>
              <a:t>(auto generated from POS) – contd…</a:t>
            </a:r>
            <a:endParaRPr lang="en-US" sz="2800" dirty="0"/>
          </a:p>
        </p:txBody>
      </p:sp>
      <p:graphicFrame>
        <p:nvGraphicFramePr>
          <p:cNvPr id="4" name="Content Placeholder 3"/>
          <p:cNvGraphicFramePr>
            <a:graphicFrameLocks noGrp="1"/>
          </p:cNvGraphicFramePr>
          <p:nvPr>
            <p:ph idx="1"/>
          </p:nvPr>
        </p:nvGraphicFramePr>
        <p:xfrm>
          <a:off x="457200" y="1600200"/>
          <a:ext cx="8229600" cy="40792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r>
                        <a:rPr lang="en-US" dirty="0" smtClean="0"/>
                        <a:t>Sales</a:t>
                      </a:r>
                      <a:endParaRPr lang="en-US" dirty="0"/>
                    </a:p>
                  </a:txBody>
                  <a:tcPr/>
                </a:tc>
                <a:tc>
                  <a:txBody>
                    <a:bodyPr/>
                    <a:lstStyle/>
                    <a:p>
                      <a:pPr algn="ctr"/>
                      <a:r>
                        <a:rPr lang="en-US" dirty="0" smtClean="0"/>
                        <a:t>Numbers</a:t>
                      </a:r>
                      <a:endParaRPr lang="en-US" dirty="0"/>
                    </a:p>
                  </a:txBody>
                  <a:tcPr/>
                </a:tc>
                <a:tc>
                  <a:txBody>
                    <a:bodyPr/>
                    <a:lstStyle/>
                    <a:p>
                      <a:pPr algn="ctr"/>
                      <a:r>
                        <a:rPr lang="en-US" dirty="0" smtClean="0"/>
                        <a:t>Amount (Rs)</a:t>
                      </a:r>
                      <a:endParaRPr lang="en-US" dirty="0"/>
                    </a:p>
                  </a:txBody>
                  <a:tcPr/>
                </a:tc>
              </a:tr>
              <a:tr h="370840">
                <a:tc>
                  <a:txBody>
                    <a:bodyPr/>
                    <a:lstStyle/>
                    <a:p>
                      <a:r>
                        <a:rPr lang="en-US" dirty="0" smtClean="0"/>
                        <a:t>Food</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Non-alcoholic</a:t>
                      </a:r>
                      <a:r>
                        <a:rPr lang="en-US" baseline="0" dirty="0" smtClean="0"/>
                        <a:t> beverage</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Liquor-Imported</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Liquor-Indian</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Beer</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Wine-Imported</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Wine-Indian</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Tobacco</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Condiments</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Total Sales</a:t>
                      </a:r>
                      <a:endParaRPr lang="en-US" dirty="0"/>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Verdana" pitchFamily="34" charset="0"/>
              </a:rPr>
              <a:t>Consumption Report Records…</a:t>
            </a:r>
            <a:br>
              <a:rPr lang="en-US" sz="3200" b="1" dirty="0" smtClean="0">
                <a:latin typeface="Verdana" pitchFamily="34" charset="0"/>
              </a:rPr>
            </a:br>
            <a:r>
              <a:rPr lang="en-US" sz="2800" b="1" dirty="0" smtClean="0">
                <a:latin typeface="Verdana" pitchFamily="34" charset="0"/>
              </a:rPr>
              <a:t>(auto generated from POS)</a:t>
            </a:r>
            <a:endParaRPr lang="en-US" sz="2800" dirty="0"/>
          </a:p>
        </p:txBody>
      </p:sp>
      <p:sp>
        <p:nvSpPr>
          <p:cNvPr id="3" name="Content Placeholder 2"/>
          <p:cNvSpPr>
            <a:spLocks noGrp="1"/>
          </p:cNvSpPr>
          <p:nvPr>
            <p:ph idx="1"/>
          </p:nvPr>
        </p:nvSpPr>
        <p:spPr>
          <a:xfrm>
            <a:off x="457200" y="1447800"/>
            <a:ext cx="8229600" cy="4876800"/>
          </a:xfrm>
        </p:spPr>
        <p:txBody>
          <a:bodyPr>
            <a:normAutofit fontScale="85000" lnSpcReduction="10000"/>
          </a:bodyPr>
          <a:lstStyle/>
          <a:p>
            <a:pPr>
              <a:buNone/>
            </a:pPr>
            <a:r>
              <a:rPr lang="en-US" sz="1800" i="1" dirty="0" smtClean="0"/>
              <a:t>Item Code			Item Name</a:t>
            </a:r>
          </a:p>
          <a:p>
            <a:pPr>
              <a:buNone/>
            </a:pPr>
            <a:r>
              <a:rPr lang="en-US" sz="1800" i="1" dirty="0" smtClean="0"/>
              <a:t>Quantity served</a:t>
            </a:r>
            <a:r>
              <a:rPr lang="en-US" sz="1800" dirty="0" smtClean="0"/>
              <a:t>					</a:t>
            </a:r>
            <a:r>
              <a:rPr lang="en-US" sz="1800" i="1" dirty="0" smtClean="0"/>
              <a:t>Per unit Amount (Rs.)</a:t>
            </a:r>
          </a:p>
          <a:p>
            <a:pPr>
              <a:buNone/>
            </a:pPr>
            <a:r>
              <a:rPr lang="en-US" sz="1800" b="1" dirty="0" smtClean="0"/>
              <a:t>Sales Count</a:t>
            </a:r>
            <a:r>
              <a:rPr lang="en-US" sz="1800" dirty="0" smtClean="0"/>
              <a:t>		</a:t>
            </a:r>
            <a:r>
              <a:rPr lang="en-US" sz="1800" i="1" dirty="0" smtClean="0"/>
              <a:t>Total quantity served</a:t>
            </a:r>
          </a:p>
          <a:p>
            <a:pPr>
              <a:buNone/>
            </a:pPr>
            <a:r>
              <a:rPr lang="en-US" sz="1800" b="1" dirty="0" smtClean="0"/>
              <a:t>Net Sales</a:t>
            </a:r>
            <a:r>
              <a:rPr lang="en-US" sz="1800" dirty="0" smtClean="0"/>
              <a:t>			</a:t>
            </a:r>
            <a:r>
              <a:rPr lang="en-US" sz="1800" i="1" dirty="0" smtClean="0"/>
              <a:t>Total Amount (Rs.)</a:t>
            </a:r>
          </a:p>
          <a:p>
            <a:pPr>
              <a:buNone/>
            </a:pPr>
            <a:endParaRPr lang="en-US" sz="1800" i="1" dirty="0" smtClean="0"/>
          </a:p>
          <a:p>
            <a:pPr>
              <a:buNone/>
            </a:pPr>
            <a:r>
              <a:rPr lang="en-US" sz="1800" b="1" u="sng" dirty="0" smtClean="0"/>
              <a:t>Example:*</a:t>
            </a:r>
          </a:p>
          <a:p>
            <a:pPr>
              <a:buNone/>
            </a:pPr>
            <a:r>
              <a:rPr lang="en-US" sz="1800" dirty="0" smtClean="0"/>
              <a:t>37500030			GREY GOOSE</a:t>
            </a:r>
          </a:p>
          <a:p>
            <a:pPr>
              <a:buNone/>
            </a:pPr>
            <a:r>
              <a:rPr lang="en-US" sz="1800" dirty="0" smtClean="0"/>
              <a:t>REG Small						500.00</a:t>
            </a:r>
          </a:p>
          <a:p>
            <a:pPr>
              <a:buNone/>
            </a:pPr>
            <a:r>
              <a:rPr lang="en-US" sz="1800" b="1" dirty="0" smtClean="0"/>
              <a:t>Sales Count</a:t>
            </a:r>
            <a:r>
              <a:rPr lang="en-US" sz="1800" dirty="0" smtClean="0"/>
              <a:t>		3</a:t>
            </a:r>
          </a:p>
          <a:p>
            <a:pPr>
              <a:buNone/>
            </a:pPr>
            <a:r>
              <a:rPr lang="en-US" sz="1800" b="1" dirty="0" smtClean="0"/>
              <a:t>Net Sales	</a:t>
            </a:r>
            <a:r>
              <a:rPr lang="en-US" sz="1800" dirty="0" smtClean="0"/>
              <a:t>		1500.00</a:t>
            </a:r>
          </a:p>
          <a:p>
            <a:pPr>
              <a:buNone/>
            </a:pPr>
            <a:endParaRPr lang="en-US" sz="1800" dirty="0" smtClean="0"/>
          </a:p>
          <a:p>
            <a:pPr>
              <a:buNone/>
            </a:pPr>
            <a:r>
              <a:rPr lang="en-US" sz="1800" i="1" dirty="0" smtClean="0"/>
              <a:t>*Records all the items (alcoholic, non alcoholic, food) like aforesaid.</a:t>
            </a:r>
          </a:p>
          <a:p>
            <a:pPr>
              <a:buNone/>
            </a:pPr>
            <a:endParaRPr lang="en-US" sz="1800" dirty="0" smtClean="0"/>
          </a:p>
          <a:p>
            <a:pPr>
              <a:buNone/>
            </a:pPr>
            <a:r>
              <a:rPr lang="en-US" sz="1800" b="1" dirty="0" smtClean="0"/>
              <a:t>Summary – </a:t>
            </a:r>
          </a:p>
          <a:p>
            <a:pPr>
              <a:buNone/>
            </a:pPr>
            <a:r>
              <a:rPr lang="en-US" sz="1800" dirty="0" smtClean="0"/>
              <a:t>Total Sales Count			Amount (Rs.)</a:t>
            </a:r>
          </a:p>
          <a:p>
            <a:pPr>
              <a:buNone/>
            </a:pPr>
            <a:r>
              <a:rPr lang="en-US" sz="1800" dirty="0" smtClean="0"/>
              <a:t>Total Gross Sales			Amount (Rs.)</a:t>
            </a:r>
          </a:p>
          <a:p>
            <a:pPr>
              <a:buNone/>
            </a:pPr>
            <a:r>
              <a:rPr lang="en-US" sz="1800" dirty="0" smtClean="0"/>
              <a:t>Total Item discount			Amount (Rs.)</a:t>
            </a:r>
          </a:p>
          <a:p>
            <a:pPr>
              <a:buNone/>
            </a:pPr>
            <a:r>
              <a:rPr lang="en-US" sz="1800" dirty="0" smtClean="0"/>
              <a:t>Total Other discount			Amount (Rs.)</a:t>
            </a:r>
          </a:p>
          <a:p>
            <a:pPr>
              <a:buNone/>
            </a:pPr>
            <a:r>
              <a:rPr lang="en-US" sz="1800" dirty="0" smtClean="0"/>
              <a:t>Total Net Sales			Amount (Rs.)</a:t>
            </a:r>
          </a:p>
          <a:p>
            <a:pPr>
              <a:buNone/>
            </a:pPr>
            <a:endParaRPr lang="en-US" sz="1800"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INDEX</a:t>
            </a:r>
            <a:endParaRPr lang="en-US" sz="3600" b="1" dirty="0"/>
          </a:p>
        </p:txBody>
      </p:sp>
      <p:sp>
        <p:nvSpPr>
          <p:cNvPr id="3" name="Content Placeholder 2"/>
          <p:cNvSpPr>
            <a:spLocks noGrp="1"/>
          </p:cNvSpPr>
          <p:nvPr>
            <p:ph idx="1"/>
          </p:nvPr>
        </p:nvSpPr>
        <p:spPr/>
        <p:txBody>
          <a:bodyPr>
            <a:normAutofit fontScale="85000" lnSpcReduction="20000"/>
          </a:bodyPr>
          <a:lstStyle/>
          <a:p>
            <a:r>
              <a:rPr lang="en-US" dirty="0" smtClean="0"/>
              <a:t>Opening &amp; Closing of the bar – Steps &amp; checklist</a:t>
            </a:r>
          </a:p>
          <a:p>
            <a:r>
              <a:rPr lang="en-US" dirty="0" smtClean="0"/>
              <a:t>Opening &amp; Closing of the restaurant – Steps &amp; checklist</a:t>
            </a:r>
          </a:p>
          <a:p>
            <a:r>
              <a:rPr lang="en-US" dirty="0" smtClean="0"/>
              <a:t>Key processes – Guest Service </a:t>
            </a:r>
          </a:p>
          <a:p>
            <a:r>
              <a:rPr lang="en-US" dirty="0" smtClean="0"/>
              <a:t>Other processes</a:t>
            </a:r>
          </a:p>
          <a:p>
            <a:r>
              <a:rPr lang="en-US" dirty="0" smtClean="0"/>
              <a:t>Essentials &amp; Generic Standards</a:t>
            </a:r>
          </a:p>
          <a:p>
            <a:r>
              <a:rPr lang="en-US" dirty="0" smtClean="0"/>
              <a:t>10 steps for Guest Delight</a:t>
            </a:r>
          </a:p>
          <a:p>
            <a:r>
              <a:rPr lang="en-US" dirty="0" smtClean="0"/>
              <a:t>Company Policies linked to F &amp; B Service</a:t>
            </a:r>
          </a:p>
          <a:p>
            <a:r>
              <a:rPr lang="en-US" dirty="0" smtClean="0"/>
              <a:t>Reporting procedures &amp; format</a:t>
            </a:r>
          </a:p>
          <a:p>
            <a:r>
              <a:rPr lang="en-US" b="1" dirty="0" smtClean="0">
                <a:solidFill>
                  <a:srgbClr val="FFC000"/>
                </a:solidFill>
              </a:rPr>
              <a:t>Budgeting procedures &amp; format</a:t>
            </a:r>
          </a:p>
          <a:p>
            <a:r>
              <a:rPr lang="en-US" dirty="0" smtClean="0"/>
              <a:t>Control procedures &amp; format</a:t>
            </a:r>
            <a:endParaRPr lang="en-US"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fontAlgn="auto">
              <a:spcAft>
                <a:spcPts val="0"/>
              </a:spcAft>
              <a:defRPr/>
            </a:pPr>
            <a:r>
              <a:rPr lang="en-US" sz="3600" b="1" dirty="0" smtClean="0"/>
              <a:t>Budgeting procedures and format</a:t>
            </a:r>
            <a:endParaRPr lang="en-US" sz="3600" b="1" dirty="0"/>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685800"/>
          </a:xfrm>
        </p:spPr>
        <p:txBody>
          <a:bodyPr>
            <a:normAutofit/>
          </a:bodyPr>
          <a:lstStyle/>
          <a:p>
            <a:r>
              <a:rPr lang="en-US" sz="2800" b="1" dirty="0" smtClean="0">
                <a:latin typeface="Verdana" pitchFamily="34" charset="0"/>
              </a:rPr>
              <a:t>Monthly profit and loss statement format</a:t>
            </a:r>
            <a:endParaRPr lang="en-US" sz="2800" b="1" dirty="0">
              <a:latin typeface="Verdana" pitchFamily="34" charset="0"/>
            </a:endParaRPr>
          </a:p>
        </p:txBody>
      </p:sp>
      <p:graphicFrame>
        <p:nvGraphicFramePr>
          <p:cNvPr id="4" name="Table 3"/>
          <p:cNvGraphicFramePr>
            <a:graphicFrameLocks noGrp="1"/>
          </p:cNvGraphicFramePr>
          <p:nvPr/>
        </p:nvGraphicFramePr>
        <p:xfrm>
          <a:off x="228600" y="685793"/>
          <a:ext cx="8686799" cy="5936538"/>
        </p:xfrm>
        <a:graphic>
          <a:graphicData uri="http://schemas.openxmlformats.org/drawingml/2006/table">
            <a:tbl>
              <a:tblPr/>
              <a:tblGrid>
                <a:gridCol w="2607532"/>
                <a:gridCol w="953609"/>
                <a:gridCol w="953609"/>
                <a:gridCol w="953609"/>
                <a:gridCol w="1172149"/>
                <a:gridCol w="1092682"/>
                <a:gridCol w="953609"/>
              </a:tblGrid>
              <a:tr h="182051">
                <a:tc>
                  <a:txBody>
                    <a:bodyPr/>
                    <a:lstStyle/>
                    <a:p>
                      <a:pPr algn="l" fontAlgn="b"/>
                      <a:r>
                        <a:rPr lang="en-US" sz="1200" b="0" i="0" u="none" strike="noStrike" dirty="0">
                          <a:solidFill>
                            <a:srgbClr val="000000"/>
                          </a:solidFill>
                          <a:latin typeface="Verdana" pitchFamily="34" charset="0"/>
                        </a:rPr>
                        <a:t>Month:</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488">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smtClean="0">
                          <a:solidFill>
                            <a:srgbClr val="000000"/>
                          </a:solidFill>
                          <a:latin typeface="Verdana" pitchFamily="34" charset="0"/>
                        </a:rPr>
                        <a:t>Actual</a:t>
                      </a:r>
                      <a:endParaRPr lang="en-US" sz="1200" b="1" i="0" u="none" strike="noStrike" dirty="0">
                        <a:solidFill>
                          <a:srgbClr val="000000"/>
                        </a:solidFill>
                        <a:latin typeface="Verdana" pitchFamily="34" charset="0"/>
                      </a:endParaRP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smtClean="0">
                          <a:solidFill>
                            <a:srgbClr val="000000"/>
                          </a:solidFill>
                          <a:latin typeface="Verdana" pitchFamily="34" charset="0"/>
                        </a:rPr>
                        <a:t>Budgeted</a:t>
                      </a:r>
                      <a:endParaRPr lang="en-US" sz="1200" b="1" i="0" u="none" strike="noStrike" dirty="0">
                        <a:solidFill>
                          <a:srgbClr val="000000"/>
                        </a:solidFill>
                        <a:latin typeface="Verdana" pitchFamily="34" charset="0"/>
                      </a:endParaRP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smtClean="0">
                          <a:solidFill>
                            <a:srgbClr val="000000"/>
                          </a:solidFill>
                          <a:latin typeface="Verdana" pitchFamily="34" charset="0"/>
                        </a:rPr>
                        <a:t>Variance</a:t>
                      </a:r>
                      <a:endParaRPr lang="en-US" sz="1200" b="1" i="0" u="none" strike="noStrike" dirty="0">
                        <a:solidFill>
                          <a:srgbClr val="000000"/>
                        </a:solidFill>
                        <a:latin typeface="Verdana" pitchFamily="34" charset="0"/>
                      </a:endParaRP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Verdana" pitchFamily="34" charset="0"/>
                        </a:rPr>
                        <a:t> YTD budget</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Verdana" pitchFamily="34" charset="0"/>
                        </a:rPr>
                        <a:t>YTD actual</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Verdana" pitchFamily="34" charset="0"/>
                        </a:rPr>
                        <a:t>Variance</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Food sales</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Beverage sales</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tobacco sales</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1" i="0" u="none" strike="noStrike" dirty="0">
                          <a:solidFill>
                            <a:srgbClr val="000000"/>
                          </a:solidFill>
                          <a:latin typeface="Verdana" pitchFamily="34" charset="0"/>
                        </a:rPr>
                        <a:t>Total</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Food cost</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beverage cost</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tobacco cost</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1" i="0" u="none" strike="noStrike" dirty="0">
                          <a:solidFill>
                            <a:srgbClr val="000000"/>
                          </a:solidFill>
                          <a:latin typeface="Verdana" pitchFamily="34" charset="0"/>
                        </a:rPr>
                        <a:t>Total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1" i="0" u="none" strike="noStrike" dirty="0">
                          <a:solidFill>
                            <a:srgbClr val="000000"/>
                          </a:solidFill>
                          <a:latin typeface="Verdana" pitchFamily="34" charset="0"/>
                        </a:rPr>
                        <a:t>Gross profit</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1" i="0" u="none" strike="noStrike" dirty="0">
                          <a:solidFill>
                            <a:srgbClr val="000000"/>
                          </a:solidFill>
                          <a:latin typeface="Verdana" pitchFamily="34" charset="0"/>
                        </a:rPr>
                        <a:t>Operating expenses</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Salaries and wages</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employee benefits</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Music/entertainment</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Marketing/PR</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Repairs and maintenance</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General and administrative</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Heat power lighting</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Depreciation</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other expenses</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1" i="0" u="none" strike="noStrike" dirty="0">
                          <a:solidFill>
                            <a:srgbClr val="000000"/>
                          </a:solidFill>
                          <a:latin typeface="Verdana" pitchFamily="34" charset="0"/>
                        </a:rPr>
                        <a:t>Total</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Operating income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Interest</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Profit before tax</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income taxes</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51">
                <a:tc>
                  <a:txBody>
                    <a:bodyPr/>
                    <a:lstStyle/>
                    <a:p>
                      <a:pPr algn="l" fontAlgn="b"/>
                      <a:r>
                        <a:rPr lang="en-US" sz="1200" b="0" i="0" u="none" strike="noStrike" dirty="0">
                          <a:solidFill>
                            <a:srgbClr val="000000"/>
                          </a:solidFill>
                          <a:latin typeface="Verdana" pitchFamily="34" charset="0"/>
                        </a:rPr>
                        <a:t>Net profit.</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761999"/>
          <a:ext cx="8229600" cy="5181600"/>
        </p:xfrm>
        <a:graphic>
          <a:graphicData uri="http://schemas.openxmlformats.org/drawingml/2006/table">
            <a:tbl>
              <a:tblPr firstRow="1" bandRow="1">
                <a:tableStyleId>{5C22544A-7EE6-4342-B048-85BDC9FD1C3A}</a:tableStyleId>
              </a:tblPr>
              <a:tblGrid>
                <a:gridCol w="1028700"/>
                <a:gridCol w="1028700"/>
                <a:gridCol w="1028700"/>
                <a:gridCol w="1028700"/>
                <a:gridCol w="1028700"/>
                <a:gridCol w="1028700"/>
                <a:gridCol w="1028700"/>
                <a:gridCol w="1028700"/>
              </a:tblGrid>
              <a:tr h="330138">
                <a:tc>
                  <a:txBody>
                    <a:bodyPr/>
                    <a:lstStyle/>
                    <a:p>
                      <a:endParaRPr lang="en-US" sz="1200" dirty="0"/>
                    </a:p>
                  </a:txBody>
                  <a:tcPr/>
                </a:tc>
                <a:tc>
                  <a:txBody>
                    <a:bodyPr/>
                    <a:lstStyle/>
                    <a:p>
                      <a:pPr algn="ctr"/>
                      <a:r>
                        <a:rPr lang="en-US" sz="1200" dirty="0" smtClean="0"/>
                        <a:t>Food</a:t>
                      </a:r>
                      <a:endParaRPr lang="en-US" sz="1200" dirty="0"/>
                    </a:p>
                  </a:txBody>
                  <a:tcPr/>
                </a:tc>
                <a:tc>
                  <a:txBody>
                    <a:bodyPr/>
                    <a:lstStyle/>
                    <a:p>
                      <a:pPr algn="ctr"/>
                      <a:r>
                        <a:rPr lang="en-US" sz="1200" dirty="0" smtClean="0"/>
                        <a:t>Hard</a:t>
                      </a:r>
                      <a:endParaRPr lang="en-US" sz="1200" dirty="0"/>
                    </a:p>
                  </a:txBody>
                  <a:tcPr/>
                </a:tc>
                <a:tc>
                  <a:txBody>
                    <a:bodyPr/>
                    <a:lstStyle/>
                    <a:p>
                      <a:pPr algn="ctr"/>
                      <a:r>
                        <a:rPr lang="en-US" sz="1200" dirty="0" smtClean="0"/>
                        <a:t>Soft</a:t>
                      </a:r>
                      <a:endParaRPr lang="en-US" sz="1200" dirty="0"/>
                    </a:p>
                  </a:txBody>
                  <a:tcPr/>
                </a:tc>
                <a:tc>
                  <a:txBody>
                    <a:bodyPr/>
                    <a:lstStyle/>
                    <a:p>
                      <a:pPr algn="ctr"/>
                      <a:r>
                        <a:rPr lang="en-US" sz="1200" dirty="0" smtClean="0"/>
                        <a:t>Tobacco</a:t>
                      </a:r>
                      <a:endParaRPr lang="en-US" sz="1200" dirty="0"/>
                    </a:p>
                  </a:txBody>
                  <a:tcPr/>
                </a:tc>
                <a:tc>
                  <a:txBody>
                    <a:bodyPr/>
                    <a:lstStyle/>
                    <a:p>
                      <a:pPr algn="ctr"/>
                      <a:r>
                        <a:rPr lang="en-US" sz="1200" dirty="0" smtClean="0"/>
                        <a:t>Cigar</a:t>
                      </a:r>
                      <a:endParaRPr lang="en-US" sz="1200" dirty="0"/>
                    </a:p>
                  </a:txBody>
                  <a:tcPr/>
                </a:tc>
                <a:tc>
                  <a:txBody>
                    <a:bodyPr/>
                    <a:lstStyle/>
                    <a:p>
                      <a:pPr algn="ctr"/>
                      <a:r>
                        <a:rPr lang="en-US" sz="1200" dirty="0" smtClean="0"/>
                        <a:t>Covers</a:t>
                      </a:r>
                      <a:endParaRPr lang="en-US" sz="1200" dirty="0"/>
                    </a:p>
                  </a:txBody>
                  <a:tcPr/>
                </a:tc>
                <a:tc>
                  <a:txBody>
                    <a:bodyPr/>
                    <a:lstStyle/>
                    <a:p>
                      <a:pPr algn="ctr"/>
                      <a:r>
                        <a:rPr lang="en-US" sz="1200" dirty="0" smtClean="0"/>
                        <a:t>APC</a:t>
                      </a:r>
                      <a:endParaRPr lang="en-US" sz="1200" dirty="0"/>
                    </a:p>
                  </a:txBody>
                  <a:tcPr/>
                </a:tc>
              </a:tr>
              <a:tr h="459648">
                <a:tc>
                  <a:txBody>
                    <a:bodyPr/>
                    <a:lstStyle/>
                    <a:p>
                      <a:pPr algn="ctr"/>
                      <a:r>
                        <a:rPr lang="en-US" sz="1200" dirty="0" smtClean="0"/>
                        <a:t>Today</a:t>
                      </a:r>
                      <a:endParaRPr lang="en-US" sz="1200" baseline="0" dirty="0" smtClean="0"/>
                    </a:p>
                    <a:p>
                      <a:pPr algn="ctr"/>
                      <a:r>
                        <a:rPr lang="en-US" sz="1200" baseline="0" dirty="0" smtClean="0"/>
                        <a:t>(DD/MM/YY)</a:t>
                      </a:r>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r>
              <a:tr h="827368">
                <a:tc>
                  <a:txBody>
                    <a:bodyPr/>
                    <a:lstStyle/>
                    <a:p>
                      <a:pPr algn="ctr"/>
                      <a:r>
                        <a:rPr lang="en-US" sz="1200" dirty="0" smtClean="0"/>
                        <a:t>Today Last Year</a:t>
                      </a:r>
                      <a:endParaRPr lang="en-US" sz="1200" baseline="0" dirty="0" smtClean="0"/>
                    </a:p>
                    <a:p>
                      <a:pPr algn="ctr"/>
                      <a:r>
                        <a:rPr lang="en-US" sz="1200" baseline="0" dirty="0" smtClean="0"/>
                        <a:t>(DD/MM/YY)</a:t>
                      </a:r>
                      <a:endParaRPr lang="en-US" sz="1200" dirty="0" smtClean="0"/>
                    </a:p>
                    <a:p>
                      <a:pPr algn="ctr"/>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r>
              <a:tr h="330138">
                <a:tc>
                  <a:txBody>
                    <a:bodyPr/>
                    <a:lstStyle/>
                    <a:p>
                      <a:pPr algn="ctr"/>
                      <a:r>
                        <a:rPr lang="en-US" sz="1200" dirty="0" smtClean="0"/>
                        <a:t>Variance</a:t>
                      </a:r>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r>
              <a:tr h="643508">
                <a:tc>
                  <a:txBody>
                    <a:bodyPr/>
                    <a:lstStyle/>
                    <a:p>
                      <a:pPr algn="ctr"/>
                      <a:r>
                        <a:rPr lang="en-US" sz="1200" dirty="0" smtClean="0"/>
                        <a:t>Today</a:t>
                      </a:r>
                      <a:r>
                        <a:rPr lang="en-US" sz="1200" baseline="0" dirty="0" smtClean="0"/>
                        <a:t> This Month (DD/MM/YY)</a:t>
                      </a:r>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r>
              <a:tr h="643508">
                <a:tc>
                  <a:txBody>
                    <a:bodyPr/>
                    <a:lstStyle/>
                    <a:p>
                      <a:pPr algn="ctr"/>
                      <a:r>
                        <a:rPr lang="en-US" sz="1200" dirty="0" smtClean="0"/>
                        <a:t>Today Last Month (DD/MM/YY)</a:t>
                      </a:r>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r>
              <a:tr h="330138">
                <a:tc>
                  <a:txBody>
                    <a:bodyPr/>
                    <a:lstStyle/>
                    <a:p>
                      <a:pPr algn="ctr"/>
                      <a:r>
                        <a:rPr lang="en-US" sz="1200" dirty="0" smtClean="0"/>
                        <a:t>Variance</a:t>
                      </a:r>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r>
              <a:tr h="643508">
                <a:tc>
                  <a:txBody>
                    <a:bodyPr/>
                    <a:lstStyle/>
                    <a:p>
                      <a:pPr algn="ctr"/>
                      <a:r>
                        <a:rPr lang="en-US" sz="1200" dirty="0" smtClean="0"/>
                        <a:t>Today this Year</a:t>
                      </a:r>
                      <a:r>
                        <a:rPr lang="en-US" sz="1200" baseline="0" dirty="0" smtClean="0"/>
                        <a:t> (DD/MM/YY)</a:t>
                      </a:r>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r>
              <a:tr h="643508">
                <a:tc>
                  <a:txBody>
                    <a:bodyPr/>
                    <a:lstStyle/>
                    <a:p>
                      <a:pPr algn="ctr"/>
                      <a:r>
                        <a:rPr lang="en-US" sz="1200" dirty="0" smtClean="0"/>
                        <a:t>Today</a:t>
                      </a:r>
                      <a:r>
                        <a:rPr lang="en-US" sz="1200" baseline="0" dirty="0" smtClean="0"/>
                        <a:t> Last Year (DD/MM/YY)</a:t>
                      </a:r>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r>
              <a:tr h="330138">
                <a:tc>
                  <a:txBody>
                    <a:bodyPr/>
                    <a:lstStyle/>
                    <a:p>
                      <a:pPr algn="ctr"/>
                      <a:r>
                        <a:rPr lang="en-US" sz="1200" dirty="0" smtClean="0"/>
                        <a:t>Variance</a:t>
                      </a:r>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r>
            </a:tbl>
          </a:graphicData>
        </a:graphic>
      </p:graphicFrame>
      <p:sp>
        <p:nvSpPr>
          <p:cNvPr id="6" name="Title 5"/>
          <p:cNvSpPr>
            <a:spLocks noGrp="1"/>
          </p:cNvSpPr>
          <p:nvPr>
            <p:ph type="title"/>
          </p:nvPr>
        </p:nvSpPr>
        <p:spPr>
          <a:xfrm>
            <a:off x="457200" y="0"/>
            <a:ext cx="8229600" cy="1066800"/>
          </a:xfrm>
        </p:spPr>
        <p:txBody>
          <a:bodyPr>
            <a:normAutofit/>
          </a:bodyPr>
          <a:lstStyle/>
          <a:p>
            <a:r>
              <a:rPr lang="en-US" sz="3200" b="1" dirty="0" smtClean="0"/>
              <a:t>Daily Sales Report</a:t>
            </a:r>
            <a:endParaRPr lang="en-US" sz="3200" b="1" dirty="0"/>
          </a:p>
        </p:txBody>
      </p:sp>
      <p:sp>
        <p:nvSpPr>
          <p:cNvPr id="7" name="TextBox 6"/>
          <p:cNvSpPr txBox="1"/>
          <p:nvPr/>
        </p:nvSpPr>
        <p:spPr>
          <a:xfrm>
            <a:off x="533400" y="5943600"/>
            <a:ext cx="6477000" cy="923330"/>
          </a:xfrm>
          <a:prstGeom prst="rect">
            <a:avLst/>
          </a:prstGeom>
          <a:noFill/>
        </p:spPr>
        <p:txBody>
          <a:bodyPr wrap="square" rtlCol="0">
            <a:spAutoFit/>
          </a:bodyPr>
          <a:lstStyle/>
          <a:p>
            <a:endParaRPr lang="en-US" b="1" i="1" dirty="0" smtClean="0"/>
          </a:p>
          <a:p>
            <a:r>
              <a:rPr lang="en-US" b="1" i="1" dirty="0" smtClean="0"/>
              <a:t>~ To be maintained by F &amp; B Controller</a:t>
            </a:r>
          </a:p>
          <a:p>
            <a:r>
              <a:rPr lang="en-US" b="1" i="1" dirty="0" smtClean="0">
                <a:solidFill>
                  <a:srgbClr val="FF0000"/>
                </a:solidFill>
              </a:rPr>
              <a:t>Note: Will be required from next financial year</a:t>
            </a:r>
            <a:endParaRPr lang="en-US" b="1" i="1" dirty="0">
              <a:solidFill>
                <a:srgbClr val="FF0000"/>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Other Reports</a:t>
            </a:r>
            <a:endParaRPr lang="en-US" sz="3600" b="1" dirty="0"/>
          </a:p>
        </p:txBody>
      </p:sp>
      <p:sp>
        <p:nvSpPr>
          <p:cNvPr id="3" name="Content Placeholder 2"/>
          <p:cNvSpPr>
            <a:spLocks noGrp="1"/>
          </p:cNvSpPr>
          <p:nvPr>
            <p:ph idx="1"/>
          </p:nvPr>
        </p:nvSpPr>
        <p:spPr/>
        <p:txBody>
          <a:bodyPr>
            <a:normAutofit/>
          </a:bodyPr>
          <a:lstStyle/>
          <a:p>
            <a:r>
              <a:rPr lang="en-US" sz="2800" dirty="0" smtClean="0"/>
              <a:t>Monthly Sales Report Format</a:t>
            </a:r>
          </a:p>
          <a:p>
            <a:r>
              <a:rPr lang="en-US" sz="2800" dirty="0" smtClean="0"/>
              <a:t>Periodic Sale Analysis Format</a:t>
            </a:r>
          </a:p>
          <a:p>
            <a:pPr>
              <a:buNone/>
            </a:pPr>
            <a:r>
              <a:rPr lang="en-US" sz="2800" dirty="0" smtClean="0"/>
              <a:t>	</a:t>
            </a:r>
            <a:r>
              <a:rPr lang="en-US" sz="2800" i="1" dirty="0" smtClean="0"/>
              <a:t>Example sheets attached</a:t>
            </a:r>
            <a:endParaRPr lang="en-US" sz="2800" i="1"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r>
              <a:rPr lang="en-US" sz="2800" b="1" dirty="0" smtClean="0"/>
              <a:t>Management Information System (MIS) </a:t>
            </a:r>
            <a:br>
              <a:rPr lang="en-US" sz="2800" b="1" dirty="0" smtClean="0"/>
            </a:br>
            <a:r>
              <a:rPr lang="en-US" sz="2800" b="1" dirty="0" smtClean="0"/>
              <a:t> Timelines</a:t>
            </a:r>
            <a:endParaRPr lang="en-US" sz="2800" dirty="0"/>
          </a:p>
        </p:txBody>
      </p:sp>
      <p:graphicFrame>
        <p:nvGraphicFramePr>
          <p:cNvPr id="4" name="Content Placeholder 3"/>
          <p:cNvGraphicFramePr>
            <a:graphicFrameLocks noGrp="1"/>
          </p:cNvGraphicFramePr>
          <p:nvPr>
            <p:ph idx="1"/>
          </p:nvPr>
        </p:nvGraphicFramePr>
        <p:xfrm>
          <a:off x="457200" y="1066803"/>
          <a:ext cx="8229600" cy="5248612"/>
        </p:xfrm>
        <a:graphic>
          <a:graphicData uri="http://schemas.openxmlformats.org/drawingml/2006/table">
            <a:tbl>
              <a:tblPr firstRow="1" bandRow="1">
                <a:tableStyleId>{5C22544A-7EE6-4342-B048-85BDC9FD1C3A}</a:tableStyleId>
              </a:tblPr>
              <a:tblGrid>
                <a:gridCol w="2743200"/>
                <a:gridCol w="2743200"/>
                <a:gridCol w="2743200"/>
              </a:tblGrid>
              <a:tr h="357916">
                <a:tc>
                  <a:txBody>
                    <a:bodyPr/>
                    <a:lstStyle/>
                    <a:p>
                      <a:pPr algn="ctr"/>
                      <a:r>
                        <a:rPr lang="en-US" sz="1600" dirty="0" smtClean="0"/>
                        <a:t>Reporting formats</a:t>
                      </a:r>
                      <a:endParaRPr lang="en-US" sz="1600" dirty="0"/>
                    </a:p>
                  </a:txBody>
                  <a:tcPr/>
                </a:tc>
                <a:tc>
                  <a:txBody>
                    <a:bodyPr/>
                    <a:lstStyle/>
                    <a:p>
                      <a:pPr algn="ctr"/>
                      <a:r>
                        <a:rPr lang="en-US" sz="1600" dirty="0" smtClean="0"/>
                        <a:t>Evaluation Matrix</a:t>
                      </a:r>
                      <a:endParaRPr lang="en-US" sz="1600" dirty="0"/>
                    </a:p>
                  </a:txBody>
                  <a:tcPr/>
                </a:tc>
                <a:tc>
                  <a:txBody>
                    <a:bodyPr/>
                    <a:lstStyle/>
                    <a:p>
                      <a:pPr algn="ctr"/>
                      <a:r>
                        <a:rPr lang="en-US" sz="1600" dirty="0" smtClean="0"/>
                        <a:t>Timelines</a:t>
                      </a:r>
                      <a:endParaRPr lang="en-US" sz="1600" dirty="0"/>
                    </a:p>
                  </a:txBody>
                  <a:tcPr/>
                </a:tc>
              </a:tr>
              <a:tr h="624443">
                <a:tc>
                  <a:txBody>
                    <a:bodyPr/>
                    <a:lstStyle/>
                    <a:p>
                      <a:r>
                        <a:rPr lang="en-US" sz="1200" dirty="0" smtClean="0"/>
                        <a:t>Daily Sales Report</a:t>
                      </a:r>
                      <a:endParaRPr lang="en-US" sz="1200" dirty="0"/>
                    </a:p>
                  </a:txBody>
                  <a:tcPr/>
                </a:tc>
                <a:tc>
                  <a:txBody>
                    <a:bodyPr/>
                    <a:lstStyle/>
                    <a:p>
                      <a:r>
                        <a:rPr lang="en-US" sz="1200" dirty="0" smtClean="0"/>
                        <a:t>Tracking - Revenue (Total</a:t>
                      </a:r>
                      <a:r>
                        <a:rPr lang="en-US" sz="1200" baseline="0" dirty="0" smtClean="0"/>
                        <a:t>, </a:t>
                      </a:r>
                      <a:r>
                        <a:rPr lang="en-US" sz="1200" dirty="0" smtClean="0"/>
                        <a:t>Food, Beverage), Covers, APC, Month to Date. This Day Last year, MTD Last year</a:t>
                      </a:r>
                      <a:endParaRPr lang="en-US" sz="1200" dirty="0"/>
                    </a:p>
                  </a:txBody>
                  <a:tcPr/>
                </a:tc>
                <a:tc>
                  <a:txBody>
                    <a:bodyPr/>
                    <a:lstStyle/>
                    <a:p>
                      <a:pPr algn="ctr"/>
                      <a:r>
                        <a:rPr lang="en-US" sz="1200" dirty="0" smtClean="0"/>
                        <a:t>Daily</a:t>
                      </a:r>
                      <a:endParaRPr lang="en-US" sz="1200" dirty="0"/>
                    </a:p>
                  </a:txBody>
                  <a:tcPr/>
                </a:tc>
              </a:tr>
              <a:tr h="9812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Monthly Sales Report Format</a:t>
                      </a:r>
                    </a:p>
                    <a:p>
                      <a:endParaRPr lang="en-US" sz="1200" dirty="0"/>
                    </a:p>
                  </a:txBody>
                  <a:tcPr/>
                </a:tc>
                <a:tc>
                  <a:txBody>
                    <a:bodyPr/>
                    <a:lstStyle/>
                    <a:p>
                      <a:r>
                        <a:rPr lang="en-US" sz="1200" dirty="0" smtClean="0"/>
                        <a:t>Tracking – Daily Sales, Budget for the day, Daily Variance, MTD Sales,</a:t>
                      </a:r>
                      <a:r>
                        <a:rPr lang="en-US" sz="1200" baseline="0" dirty="0" smtClean="0"/>
                        <a:t> MTD Budget, MTD Variance, Previous month for the same day, Variation, Last month MTD, Variation, Last year for MTD, Variation</a:t>
                      </a:r>
                      <a:endParaRPr lang="en-US" sz="1200" dirty="0"/>
                    </a:p>
                  </a:txBody>
                  <a:tcPr/>
                </a:tc>
                <a:tc>
                  <a:txBody>
                    <a:bodyPr/>
                    <a:lstStyle/>
                    <a:p>
                      <a:pPr algn="ctr"/>
                      <a:r>
                        <a:rPr lang="en-US" sz="1200" dirty="0" smtClean="0"/>
                        <a:t>Monthly</a:t>
                      </a:r>
                      <a:endParaRPr lang="en-US" sz="1200" dirty="0"/>
                    </a:p>
                  </a:txBody>
                  <a:tcPr/>
                </a:tc>
              </a:tr>
              <a:tr h="357916">
                <a:tc>
                  <a:txBody>
                    <a:bodyPr/>
                    <a:lstStyle/>
                    <a:p>
                      <a:r>
                        <a:rPr lang="en-US" sz="1200" dirty="0" smtClean="0"/>
                        <a:t>Customer Satisfaction Index evaluation</a:t>
                      </a:r>
                      <a:endParaRPr lang="en-US" sz="1200" dirty="0"/>
                    </a:p>
                  </a:txBody>
                  <a:tcPr/>
                </a:tc>
                <a:tc>
                  <a:txBody>
                    <a:bodyPr/>
                    <a:lstStyle/>
                    <a:p>
                      <a:endParaRPr lang="en-US" sz="1200" dirty="0"/>
                    </a:p>
                  </a:txBody>
                  <a:tcPr/>
                </a:tc>
                <a:tc>
                  <a:txBody>
                    <a:bodyPr/>
                    <a:lstStyle/>
                    <a:p>
                      <a:pPr algn="ctr"/>
                      <a:r>
                        <a:rPr lang="en-US" sz="1200" dirty="0" smtClean="0"/>
                        <a:t>Weekly</a:t>
                      </a:r>
                      <a:endParaRPr lang="en-US" sz="1200" dirty="0"/>
                    </a:p>
                  </a:txBody>
                  <a:tcPr/>
                </a:tc>
              </a:tr>
              <a:tr h="357916">
                <a:tc>
                  <a:txBody>
                    <a:bodyPr/>
                    <a:lstStyle/>
                    <a:p>
                      <a:r>
                        <a:rPr lang="en-US" sz="1200" dirty="0" smtClean="0"/>
                        <a:t>Promotion Evaluation</a:t>
                      </a:r>
                      <a:endParaRPr lang="en-US" sz="1200" dirty="0"/>
                    </a:p>
                  </a:txBody>
                  <a:tcPr/>
                </a:tc>
                <a:tc>
                  <a:txBody>
                    <a:bodyPr/>
                    <a:lstStyle/>
                    <a:p>
                      <a:endParaRPr lang="en-US" sz="1200" dirty="0"/>
                    </a:p>
                  </a:txBody>
                  <a:tcPr/>
                </a:tc>
                <a:tc>
                  <a:txBody>
                    <a:bodyPr/>
                    <a:lstStyle/>
                    <a:p>
                      <a:pPr algn="ctr"/>
                      <a:r>
                        <a:rPr lang="en-US" sz="1200" dirty="0" smtClean="0"/>
                        <a:t>Monthly</a:t>
                      </a:r>
                      <a:endParaRPr lang="en-US" sz="1200" dirty="0"/>
                    </a:p>
                  </a:txBody>
                  <a:tcPr/>
                </a:tc>
              </a:tr>
              <a:tr h="446031">
                <a:tc>
                  <a:txBody>
                    <a:bodyPr/>
                    <a:lstStyle/>
                    <a:p>
                      <a:r>
                        <a:rPr lang="en-US" sz="1200" dirty="0" smtClean="0"/>
                        <a:t>Special Occasion Evaluation</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How many are being availed during the month / conversion rate</a:t>
                      </a:r>
                      <a:endParaRPr lang="en-US" sz="1200" dirty="0"/>
                    </a:p>
                  </a:txBody>
                  <a:tcPr/>
                </a:tc>
                <a:tc>
                  <a:txBody>
                    <a:bodyPr/>
                    <a:lstStyle/>
                    <a:p>
                      <a:pPr algn="ctr"/>
                      <a:r>
                        <a:rPr lang="en-US" sz="1200" dirty="0" smtClean="0"/>
                        <a:t>Weekly</a:t>
                      </a:r>
                      <a:endParaRPr lang="en-US" sz="1200" dirty="0"/>
                    </a:p>
                  </a:txBody>
                  <a:tcPr/>
                </a:tc>
              </a:tr>
              <a:tr h="624443">
                <a:tc>
                  <a:txBody>
                    <a:bodyPr/>
                    <a:lstStyle/>
                    <a:p>
                      <a:r>
                        <a:rPr lang="en-US" sz="1200" dirty="0" smtClean="0"/>
                        <a:t>Tie Ups Evaluation</a:t>
                      </a:r>
                      <a:endParaRPr lang="en-US" sz="1200" dirty="0"/>
                    </a:p>
                  </a:txBody>
                  <a:tcPr/>
                </a:tc>
                <a:tc>
                  <a:txBody>
                    <a:bodyPr/>
                    <a:lstStyle/>
                    <a:p>
                      <a:r>
                        <a:rPr lang="en-US" sz="1200" dirty="0" smtClean="0"/>
                        <a:t>In case discounts are being given to particular card holders, etc.  Will help us evaluate the importance of a tie up</a:t>
                      </a:r>
                      <a:endParaRPr lang="en-US" sz="1200" dirty="0"/>
                    </a:p>
                  </a:txBody>
                  <a:tcPr/>
                </a:tc>
                <a:tc>
                  <a:txBody>
                    <a:bodyPr/>
                    <a:lstStyle/>
                    <a:p>
                      <a:pPr algn="ctr"/>
                      <a:r>
                        <a:rPr lang="en-US" sz="1200" dirty="0" smtClean="0"/>
                        <a:t>Monthly</a:t>
                      </a:r>
                      <a:endParaRPr lang="en-US" sz="1200" dirty="0"/>
                    </a:p>
                  </a:txBody>
                  <a:tcPr/>
                </a:tc>
              </a:tr>
              <a:tr h="357916">
                <a:tc>
                  <a:txBody>
                    <a:bodyPr/>
                    <a:lstStyle/>
                    <a:p>
                      <a:r>
                        <a:rPr lang="en-US" sz="1200" dirty="0" smtClean="0"/>
                        <a:t>PR Evaluation</a:t>
                      </a:r>
                      <a:endParaRPr lang="en-US" sz="1200" dirty="0"/>
                    </a:p>
                  </a:txBody>
                  <a:tcPr/>
                </a:tc>
                <a:tc>
                  <a:txBody>
                    <a:bodyPr/>
                    <a:lstStyle/>
                    <a:p>
                      <a:endParaRPr lang="en-US" sz="1200" dirty="0"/>
                    </a:p>
                  </a:txBody>
                  <a:tcPr/>
                </a:tc>
                <a:tc>
                  <a:txBody>
                    <a:bodyPr/>
                    <a:lstStyle/>
                    <a:p>
                      <a:pPr algn="ctr"/>
                      <a:r>
                        <a:rPr lang="en-US" sz="1200" dirty="0" smtClean="0"/>
                        <a:t>Monthly</a:t>
                      </a:r>
                      <a:endParaRPr lang="en-US" sz="1200" dirty="0"/>
                    </a:p>
                  </a:txBody>
                  <a:tcPr/>
                </a:tc>
              </a:tr>
              <a:tr h="357916">
                <a:tc>
                  <a:txBody>
                    <a:bodyPr/>
                    <a:lstStyle/>
                    <a:p>
                      <a:r>
                        <a:rPr lang="en-US" sz="1200" dirty="0" smtClean="0"/>
                        <a:t>Shrinkage / Breakage reports</a:t>
                      </a:r>
                      <a:endParaRPr lang="en-US" sz="1200" dirty="0"/>
                    </a:p>
                  </a:txBody>
                  <a:tcPr/>
                </a:tc>
                <a:tc>
                  <a:txBody>
                    <a:bodyPr/>
                    <a:lstStyle/>
                    <a:p>
                      <a:endParaRPr lang="en-US" sz="1200" dirty="0"/>
                    </a:p>
                  </a:txBody>
                  <a:tcPr/>
                </a:tc>
                <a:tc>
                  <a:txBody>
                    <a:bodyPr/>
                    <a:lstStyle/>
                    <a:p>
                      <a:pPr algn="ctr"/>
                      <a:r>
                        <a:rPr lang="en-US" sz="1200" dirty="0" smtClean="0"/>
                        <a:t>Monthly</a:t>
                      </a:r>
                      <a:endParaRPr lang="en-US" sz="1200" dirty="0"/>
                    </a:p>
                  </a:txBody>
                  <a:tcPr/>
                </a:tc>
              </a:tr>
              <a:tr h="357916">
                <a:tc>
                  <a:txBody>
                    <a:bodyPr/>
                    <a:lstStyle/>
                    <a:p>
                      <a:r>
                        <a:rPr lang="en-US" sz="1200" dirty="0" smtClean="0"/>
                        <a:t>Inventory reports</a:t>
                      </a:r>
                      <a:endParaRPr lang="en-US" sz="1200" dirty="0"/>
                    </a:p>
                  </a:txBody>
                  <a:tcPr/>
                </a:tc>
                <a:tc>
                  <a:txBody>
                    <a:bodyPr/>
                    <a:lstStyle/>
                    <a:p>
                      <a:endParaRPr lang="en-US" sz="1200" dirty="0"/>
                    </a:p>
                  </a:txBody>
                  <a:tcPr/>
                </a:tc>
                <a:tc>
                  <a:txBody>
                    <a:bodyPr/>
                    <a:lstStyle/>
                    <a:p>
                      <a:pPr algn="ctr"/>
                      <a:r>
                        <a:rPr lang="en-US" sz="1200" dirty="0" smtClean="0"/>
                        <a:t>Monthly</a:t>
                      </a:r>
                      <a:endParaRPr lang="en-US" sz="1200" dirty="0"/>
                    </a:p>
                  </a:txBody>
                  <a:tcPr/>
                </a:tc>
              </a:tr>
              <a:tr h="357916">
                <a:tc>
                  <a:txBody>
                    <a:bodyPr/>
                    <a:lstStyle/>
                    <a:p>
                      <a:r>
                        <a:rPr lang="en-US" sz="1200" dirty="0" smtClean="0"/>
                        <a:t>F&amp;B cost report</a:t>
                      </a:r>
                      <a:endParaRPr lang="en-US" sz="1200" dirty="0"/>
                    </a:p>
                  </a:txBody>
                  <a:tcPr/>
                </a:tc>
                <a:tc>
                  <a:txBody>
                    <a:bodyPr/>
                    <a:lstStyle/>
                    <a:p>
                      <a:endParaRPr lang="en-US" sz="1200" dirty="0"/>
                    </a:p>
                  </a:txBody>
                  <a:tcPr/>
                </a:tc>
                <a:tc>
                  <a:txBody>
                    <a:bodyPr/>
                    <a:lstStyle/>
                    <a:p>
                      <a:pPr algn="ctr"/>
                      <a:r>
                        <a:rPr lang="en-US" sz="1200" dirty="0" smtClean="0"/>
                        <a:t>Monthly</a:t>
                      </a:r>
                      <a:endParaRPr lang="en-US" sz="1200" dirty="0"/>
                    </a:p>
                  </a:txBody>
                  <a:tcPr/>
                </a:tc>
              </a:tr>
            </a:tbl>
          </a:graphicData>
        </a:graphic>
      </p:graphicFrame>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INDEX</a:t>
            </a:r>
            <a:endParaRPr lang="en-US" sz="3600" b="1" dirty="0"/>
          </a:p>
        </p:txBody>
      </p:sp>
      <p:sp>
        <p:nvSpPr>
          <p:cNvPr id="3" name="Content Placeholder 2"/>
          <p:cNvSpPr>
            <a:spLocks noGrp="1"/>
          </p:cNvSpPr>
          <p:nvPr>
            <p:ph idx="1"/>
          </p:nvPr>
        </p:nvSpPr>
        <p:spPr/>
        <p:txBody>
          <a:bodyPr>
            <a:normAutofit fontScale="85000" lnSpcReduction="20000"/>
          </a:bodyPr>
          <a:lstStyle/>
          <a:p>
            <a:r>
              <a:rPr lang="en-US" dirty="0" smtClean="0"/>
              <a:t>Opening &amp; Closing of the bar – Steps &amp; checklist</a:t>
            </a:r>
          </a:p>
          <a:p>
            <a:r>
              <a:rPr lang="en-US" dirty="0" smtClean="0"/>
              <a:t>Opening &amp; Closing of the restaurant – Steps &amp; checklist</a:t>
            </a:r>
          </a:p>
          <a:p>
            <a:r>
              <a:rPr lang="en-US" dirty="0" smtClean="0"/>
              <a:t>Key processes – Guest Service </a:t>
            </a:r>
          </a:p>
          <a:p>
            <a:r>
              <a:rPr lang="en-US" dirty="0" smtClean="0"/>
              <a:t>Other processes</a:t>
            </a:r>
          </a:p>
          <a:p>
            <a:r>
              <a:rPr lang="en-US" dirty="0" smtClean="0"/>
              <a:t>Essentials &amp; Generic Standards</a:t>
            </a:r>
          </a:p>
          <a:p>
            <a:r>
              <a:rPr lang="en-US" dirty="0" smtClean="0"/>
              <a:t>10 steps for Guest Delight</a:t>
            </a:r>
          </a:p>
          <a:p>
            <a:r>
              <a:rPr lang="en-US" dirty="0" smtClean="0"/>
              <a:t>Company Policies linked to F &amp; B Service</a:t>
            </a:r>
          </a:p>
          <a:p>
            <a:r>
              <a:rPr lang="en-US" dirty="0" smtClean="0"/>
              <a:t>Reporting procedures &amp; format</a:t>
            </a:r>
          </a:p>
          <a:p>
            <a:r>
              <a:rPr lang="en-US" dirty="0" smtClean="0"/>
              <a:t>Budgeting procedures &amp; format</a:t>
            </a:r>
          </a:p>
          <a:p>
            <a:r>
              <a:rPr lang="en-US" b="1" dirty="0" smtClean="0">
                <a:solidFill>
                  <a:srgbClr val="FFC000"/>
                </a:solidFill>
              </a:rPr>
              <a:t>Control procedures &amp; format</a:t>
            </a:r>
            <a:endParaRPr lang="en-US" b="1" dirty="0">
              <a:solidFill>
                <a:srgbClr val="FFC000"/>
              </a:solidFill>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fontAlgn="auto">
              <a:spcAft>
                <a:spcPts val="0"/>
              </a:spcAft>
              <a:defRPr/>
            </a:pPr>
            <a:r>
              <a:rPr lang="en-US" sz="3600" b="1" dirty="0" smtClean="0"/>
              <a:t>Control procedures &amp; format</a:t>
            </a:r>
            <a:endParaRPr lang="en-US" sz="3600" b="1" dirty="0"/>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Procedures</a:t>
            </a:r>
            <a:endParaRPr lang="en-US" dirty="0"/>
          </a:p>
        </p:txBody>
      </p:sp>
      <p:graphicFrame>
        <p:nvGraphicFramePr>
          <p:cNvPr id="3" name="Diagram 2"/>
          <p:cNvGraphicFramePr/>
          <p:nvPr/>
        </p:nvGraphicFramePr>
        <p:xfrm>
          <a:off x="304800" y="1905000"/>
          <a:ext cx="4419600" cy="355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1981200" y="3276600"/>
            <a:ext cx="2895600" cy="923330"/>
          </a:xfrm>
          <a:prstGeom prst="rect">
            <a:avLst/>
          </a:prstGeom>
          <a:noFill/>
        </p:spPr>
        <p:txBody>
          <a:bodyPr wrap="square" rtlCol="0">
            <a:spAutoFit/>
          </a:bodyPr>
          <a:lstStyle/>
          <a:p>
            <a:r>
              <a:rPr lang="en-US" b="1" dirty="0" smtClean="0"/>
              <a:t>     </a:t>
            </a:r>
          </a:p>
          <a:p>
            <a:r>
              <a:rPr lang="en-US" b="1" dirty="0" smtClean="0"/>
              <a:t>   Periodic </a:t>
            </a:r>
          </a:p>
          <a:p>
            <a:r>
              <a:rPr lang="en-US" b="1" dirty="0" smtClean="0"/>
              <a:t>   check up</a:t>
            </a:r>
            <a:endParaRPr lang="en-US" b="1" dirty="0"/>
          </a:p>
        </p:txBody>
      </p:sp>
      <p:sp>
        <p:nvSpPr>
          <p:cNvPr id="5" name="TextBox 4"/>
          <p:cNvSpPr txBox="1"/>
          <p:nvPr/>
        </p:nvSpPr>
        <p:spPr>
          <a:xfrm>
            <a:off x="4876800" y="1600200"/>
            <a:ext cx="4038600" cy="4247317"/>
          </a:xfrm>
          <a:prstGeom prst="rect">
            <a:avLst/>
          </a:prstGeom>
          <a:noFill/>
        </p:spPr>
        <p:txBody>
          <a:bodyPr wrap="square" rtlCol="0">
            <a:spAutoFit/>
          </a:bodyPr>
          <a:lstStyle/>
          <a:p>
            <a:r>
              <a:rPr lang="en-US" b="1" dirty="0" smtClean="0"/>
              <a:t>Alcohol :</a:t>
            </a:r>
          </a:p>
          <a:p>
            <a:pPr>
              <a:buFontTx/>
              <a:buChar char="-"/>
            </a:pPr>
            <a:r>
              <a:rPr lang="en-US" dirty="0" smtClean="0"/>
              <a:t> Daily stock of running stock &amp; beer tallying physical stock with consumption report &amp; beer gauge respectively.</a:t>
            </a:r>
          </a:p>
          <a:p>
            <a:pPr>
              <a:buFontTx/>
              <a:buChar char="-"/>
            </a:pPr>
            <a:r>
              <a:rPr lang="en-US" dirty="0" smtClean="0"/>
              <a:t> Weekly / Fortnightly stock check of all brands available.</a:t>
            </a:r>
          </a:p>
          <a:p>
            <a:pPr>
              <a:buFontTx/>
              <a:buChar char="-"/>
            </a:pPr>
            <a:r>
              <a:rPr lang="en-US" dirty="0" smtClean="0"/>
              <a:t> Monthly physical stock of liquor stores</a:t>
            </a:r>
          </a:p>
          <a:p>
            <a:pPr>
              <a:buFontTx/>
              <a:buChar char="-"/>
            </a:pPr>
            <a:endParaRPr lang="en-US" dirty="0" smtClean="0"/>
          </a:p>
          <a:p>
            <a:r>
              <a:rPr lang="en-US" b="1" dirty="0" smtClean="0"/>
              <a:t>Non – Alcoholic:</a:t>
            </a:r>
          </a:p>
          <a:p>
            <a:pPr>
              <a:buFontTx/>
              <a:buChar char="-"/>
            </a:pPr>
            <a:r>
              <a:rPr lang="en-US" dirty="0" smtClean="0"/>
              <a:t>Check and comment on breakage register everyday.</a:t>
            </a:r>
          </a:p>
          <a:p>
            <a:pPr>
              <a:buFontTx/>
              <a:buChar char="-"/>
            </a:pPr>
            <a:r>
              <a:rPr lang="en-US" dirty="0" smtClean="0"/>
              <a:t> Timely crockery, cutlery physical check</a:t>
            </a:r>
          </a:p>
          <a:p>
            <a:pPr>
              <a:buFontTx/>
              <a:buChar char="-"/>
            </a:pPr>
            <a:r>
              <a:rPr lang="en-US" dirty="0" smtClean="0"/>
              <a:t> Timely physical check of dry store items.</a:t>
            </a:r>
          </a:p>
          <a:p>
            <a:endParaRPr lang="en-US"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Detailed list of Jobs for F &amp; B Controller</a:t>
            </a:r>
            <a:endParaRPr lang="en-US" sz="3600" dirty="0"/>
          </a:p>
        </p:txBody>
      </p:sp>
      <p:sp>
        <p:nvSpPr>
          <p:cNvPr id="3" name="Content Placeholder 2"/>
          <p:cNvSpPr>
            <a:spLocks noGrp="1"/>
          </p:cNvSpPr>
          <p:nvPr>
            <p:ph idx="1"/>
          </p:nvPr>
        </p:nvSpPr>
        <p:spPr/>
        <p:txBody>
          <a:bodyPr>
            <a:normAutofit/>
          </a:bodyPr>
          <a:lstStyle/>
          <a:p>
            <a:pPr>
              <a:buNone/>
            </a:pPr>
            <a:r>
              <a:rPr lang="en-US" sz="2000" dirty="0" smtClean="0"/>
              <a:t>Task 1 - Collection of KOT’s &amp; BOT’s</a:t>
            </a:r>
          </a:p>
          <a:p>
            <a:pPr>
              <a:buNone/>
            </a:pPr>
            <a:r>
              <a:rPr lang="en-US" sz="2000" dirty="0" smtClean="0"/>
              <a:t>Task 2 - Allocation of Non-Revenue Transaction </a:t>
            </a:r>
          </a:p>
          <a:p>
            <a:pPr>
              <a:buNone/>
            </a:pPr>
            <a:r>
              <a:rPr lang="en-US" sz="2000" dirty="0" smtClean="0"/>
              <a:t>Task 3 - Taking Consumption as Per Sales </a:t>
            </a:r>
          </a:p>
          <a:p>
            <a:pPr>
              <a:buNone/>
            </a:pPr>
            <a:r>
              <a:rPr lang="en-US" sz="2000" dirty="0" smtClean="0"/>
              <a:t>Task 4 - Taking Physical Inventory of Liquor </a:t>
            </a:r>
          </a:p>
          <a:p>
            <a:pPr>
              <a:buNone/>
            </a:pPr>
            <a:r>
              <a:rPr lang="en-US" sz="2000" dirty="0" smtClean="0"/>
              <a:t>Task 5 - Making Alcohol Inventory Sheet </a:t>
            </a:r>
          </a:p>
          <a:p>
            <a:pPr>
              <a:buNone/>
            </a:pPr>
            <a:r>
              <a:rPr lang="en-US" sz="2000" dirty="0" smtClean="0"/>
              <a:t>Task 6 - Calculating Discrepancies </a:t>
            </a:r>
          </a:p>
          <a:p>
            <a:pPr>
              <a:buNone/>
            </a:pPr>
            <a:r>
              <a:rPr lang="en-US" sz="2000" dirty="0" smtClean="0"/>
              <a:t>Task 7 - Spot Check </a:t>
            </a:r>
          </a:p>
          <a:p>
            <a:pPr>
              <a:buNone/>
            </a:pPr>
            <a:r>
              <a:rPr lang="en-US" sz="2000" dirty="0" smtClean="0"/>
              <a:t>Task 8 - Calculating the Food &amp; Beverage Cost </a:t>
            </a:r>
          </a:p>
          <a:p>
            <a:pPr>
              <a:buNone/>
            </a:pPr>
            <a:r>
              <a:rPr lang="en-US" sz="2000" dirty="0" smtClean="0"/>
              <a:t>Task 9 - To Maintain Excise Records </a:t>
            </a:r>
          </a:p>
          <a:p>
            <a:pPr>
              <a:buNone/>
            </a:pPr>
            <a:r>
              <a:rPr lang="en-US" sz="2000" dirty="0" smtClean="0"/>
              <a:t>Task 10 - Inventory of Assets &amp; Operational Supplies</a:t>
            </a:r>
          </a:p>
          <a:p>
            <a:pPr>
              <a:buNone/>
            </a:pPr>
            <a:r>
              <a:rPr lang="en-US" sz="2000" dirty="0" smtClean="0"/>
              <a:t>Task 11 - Monthly Report Generation</a:t>
            </a:r>
          </a:p>
          <a:p>
            <a:pPr>
              <a:buNone/>
            </a:pPr>
            <a:endParaRPr lang="en-US" sz="2000"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Collection of KOT’s &amp; BOT’s</a:t>
            </a:r>
            <a:endParaRPr lang="en-US" sz="3600" b="1" dirty="0"/>
          </a:p>
        </p:txBody>
      </p:sp>
      <p:sp>
        <p:nvSpPr>
          <p:cNvPr id="3" name="Content Placeholder 2"/>
          <p:cNvSpPr>
            <a:spLocks noGrp="1"/>
          </p:cNvSpPr>
          <p:nvPr>
            <p:ph idx="1"/>
          </p:nvPr>
        </p:nvSpPr>
        <p:spPr/>
        <p:txBody>
          <a:bodyPr>
            <a:normAutofit/>
          </a:bodyPr>
          <a:lstStyle/>
          <a:p>
            <a:r>
              <a:rPr lang="en-US" sz="2400" dirty="0" smtClean="0"/>
              <a:t>All the KOT’s &amp; BOT’s (for an operational day) should be set as per the serial number during the night shift. (by the Captain)</a:t>
            </a:r>
          </a:p>
          <a:p>
            <a:r>
              <a:rPr lang="en-US" sz="2400" dirty="0" smtClean="0"/>
              <a:t>Captain in the morning shift to submit the aforesaid with the </a:t>
            </a:r>
          </a:p>
          <a:p>
            <a:pPr>
              <a:buNone/>
            </a:pPr>
            <a:r>
              <a:rPr lang="en-US" sz="2400" dirty="0" smtClean="0"/>
              <a:t>	F &amp; Controller along with  void bills, spoilage/waste (along with there prescribed registers) &amp; Kitchen transfer bill for the previous day.</a:t>
            </a:r>
          </a:p>
          <a:p>
            <a:endParaRPr lang="en-US" sz="2400"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Breakage Register Format</a:t>
            </a:r>
            <a:endParaRPr lang="en-US" sz="3600" b="1" dirty="0">
              <a:latin typeface="Verdana" pitchFamily="34" charset="0"/>
            </a:endParaRPr>
          </a:p>
        </p:txBody>
      </p:sp>
      <p:graphicFrame>
        <p:nvGraphicFramePr>
          <p:cNvPr id="4" name="Content Placeholder 3"/>
          <p:cNvGraphicFramePr>
            <a:graphicFrameLocks noGrp="1"/>
          </p:cNvGraphicFramePr>
          <p:nvPr>
            <p:ph idx="1"/>
          </p:nvPr>
        </p:nvGraphicFramePr>
        <p:xfrm>
          <a:off x="457200" y="2118360"/>
          <a:ext cx="8229600" cy="3200400"/>
        </p:xfrm>
        <a:graphic>
          <a:graphicData uri="http://schemas.openxmlformats.org/drawingml/2006/table">
            <a:tbl>
              <a:tblPr firstRow="1" bandRow="1">
                <a:tableStyleId>{5C22544A-7EE6-4342-B048-85BDC9FD1C3A}</a:tableStyleId>
              </a:tblPr>
              <a:tblGrid>
                <a:gridCol w="762000"/>
                <a:gridCol w="1676400"/>
                <a:gridCol w="1676400"/>
                <a:gridCol w="1143000"/>
                <a:gridCol w="1219200"/>
                <a:gridCol w="1752600"/>
              </a:tblGrid>
              <a:tr h="630382">
                <a:tc>
                  <a:txBody>
                    <a:bodyPr/>
                    <a:lstStyle/>
                    <a:p>
                      <a:pPr algn="ctr"/>
                      <a:r>
                        <a:rPr lang="en-US" dirty="0" smtClean="0"/>
                        <a:t>Sl No</a:t>
                      </a:r>
                      <a:endParaRPr lang="en-US" dirty="0"/>
                    </a:p>
                  </a:txBody>
                  <a:tcPr/>
                </a:tc>
                <a:tc>
                  <a:txBody>
                    <a:bodyPr/>
                    <a:lstStyle/>
                    <a:p>
                      <a:pPr algn="ctr"/>
                      <a:r>
                        <a:rPr lang="en-US" dirty="0" smtClean="0"/>
                        <a:t>Item Name</a:t>
                      </a:r>
                      <a:endParaRPr lang="en-US" dirty="0"/>
                    </a:p>
                  </a:txBody>
                  <a:tcPr/>
                </a:tc>
                <a:tc>
                  <a:txBody>
                    <a:bodyPr/>
                    <a:lstStyle/>
                    <a:p>
                      <a:pPr algn="ctr"/>
                      <a:r>
                        <a:rPr lang="en-US" dirty="0" smtClean="0"/>
                        <a:t>Opening Stock</a:t>
                      </a:r>
                      <a:endParaRPr lang="en-US" dirty="0"/>
                    </a:p>
                  </a:txBody>
                  <a:tcPr/>
                </a:tc>
                <a:tc>
                  <a:txBody>
                    <a:bodyPr/>
                    <a:lstStyle/>
                    <a:p>
                      <a:pPr algn="ctr"/>
                      <a:r>
                        <a:rPr lang="en-US" dirty="0" smtClean="0"/>
                        <a:t>Closing</a:t>
                      </a:r>
                      <a:r>
                        <a:rPr lang="en-US" baseline="0" dirty="0" smtClean="0"/>
                        <a:t> Stock</a:t>
                      </a:r>
                      <a:endParaRPr lang="en-US" dirty="0"/>
                    </a:p>
                  </a:txBody>
                  <a:tcPr/>
                </a:tc>
                <a:tc>
                  <a:txBody>
                    <a:bodyPr/>
                    <a:lstStyle/>
                    <a:p>
                      <a:pPr algn="ctr"/>
                      <a:r>
                        <a:rPr lang="en-US" dirty="0" smtClean="0"/>
                        <a:t>Variance</a:t>
                      </a:r>
                      <a:endParaRPr lang="en-US" dirty="0"/>
                    </a:p>
                  </a:txBody>
                  <a:tcPr/>
                </a:tc>
                <a:tc>
                  <a:txBody>
                    <a:bodyPr/>
                    <a:lstStyle/>
                    <a:p>
                      <a:pPr algn="ctr"/>
                      <a:r>
                        <a:rPr lang="en-US" dirty="0" smtClean="0"/>
                        <a:t>Comments</a:t>
                      </a:r>
                      <a:r>
                        <a:rPr lang="en-US" baseline="0" dirty="0" smtClean="0"/>
                        <a:t> (breakage / lost)</a:t>
                      </a:r>
                      <a:endParaRPr lang="en-US" dirty="0"/>
                    </a:p>
                  </a:txBody>
                  <a:tcPr/>
                </a:tc>
              </a:tr>
              <a:tr h="36021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6021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6021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6021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6021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6021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6021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5" name="TextBox 4"/>
          <p:cNvSpPr txBox="1"/>
          <p:nvPr/>
        </p:nvSpPr>
        <p:spPr>
          <a:xfrm>
            <a:off x="533400" y="1371600"/>
            <a:ext cx="8077200" cy="369332"/>
          </a:xfrm>
          <a:prstGeom prst="rect">
            <a:avLst/>
          </a:prstGeom>
          <a:noFill/>
        </p:spPr>
        <p:txBody>
          <a:bodyPr wrap="square" rtlCol="0">
            <a:spAutoFit/>
          </a:bodyPr>
          <a:lstStyle/>
          <a:p>
            <a:r>
              <a:rPr lang="en-US" dirty="0" smtClean="0"/>
              <a:t>Date :__________________                                       Updated by:_________________</a:t>
            </a:r>
            <a:endParaRPr lang="en-US" dirty="0"/>
          </a:p>
        </p:txBody>
      </p:sp>
      <p:sp>
        <p:nvSpPr>
          <p:cNvPr id="6" name="TextBox 5"/>
          <p:cNvSpPr txBox="1"/>
          <p:nvPr/>
        </p:nvSpPr>
        <p:spPr>
          <a:xfrm>
            <a:off x="609600" y="5562600"/>
            <a:ext cx="3581400" cy="923330"/>
          </a:xfrm>
          <a:prstGeom prst="rect">
            <a:avLst/>
          </a:prstGeom>
          <a:noFill/>
        </p:spPr>
        <p:txBody>
          <a:bodyPr wrap="square" rtlCol="0">
            <a:spAutoFit/>
          </a:bodyPr>
          <a:lstStyle/>
          <a:p>
            <a:r>
              <a:rPr lang="en-US" b="1" dirty="0" smtClean="0"/>
              <a:t>Assistant Manager</a:t>
            </a:r>
          </a:p>
          <a:p>
            <a:endParaRPr lang="en-US" b="1" dirty="0" smtClean="0"/>
          </a:p>
          <a:p>
            <a:r>
              <a:rPr lang="en-US" b="1" dirty="0" smtClean="0"/>
              <a:t>     Signature</a:t>
            </a:r>
            <a:endParaRPr lang="en-US" b="1" dirty="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a:bodyPr>
          <a:lstStyle/>
          <a:p>
            <a:r>
              <a:rPr lang="en-US" sz="3600" b="1" dirty="0" smtClean="0">
                <a:latin typeface="Verdana" pitchFamily="34" charset="0"/>
              </a:rPr>
              <a:t>Wastage/spillage sheet format</a:t>
            </a:r>
            <a:endParaRPr lang="en-US" sz="3600" b="1" dirty="0">
              <a:latin typeface="Verdana" pitchFamily="34" charset="0"/>
            </a:endParaRPr>
          </a:p>
        </p:txBody>
      </p:sp>
      <p:graphicFrame>
        <p:nvGraphicFramePr>
          <p:cNvPr id="4" name="Table 3"/>
          <p:cNvGraphicFramePr>
            <a:graphicFrameLocks noGrp="1"/>
          </p:cNvGraphicFramePr>
          <p:nvPr/>
        </p:nvGraphicFramePr>
        <p:xfrm>
          <a:off x="533400" y="1344427"/>
          <a:ext cx="8305800" cy="3913374"/>
        </p:xfrm>
        <a:graphic>
          <a:graphicData uri="http://schemas.openxmlformats.org/drawingml/2006/table">
            <a:tbl>
              <a:tblPr/>
              <a:tblGrid>
                <a:gridCol w="685800"/>
                <a:gridCol w="1752600"/>
                <a:gridCol w="1447800"/>
                <a:gridCol w="2413952"/>
                <a:gridCol w="2005648"/>
              </a:tblGrid>
              <a:tr h="594177">
                <a:tc>
                  <a:txBody>
                    <a:bodyPr/>
                    <a:lstStyle/>
                    <a:p>
                      <a:pPr algn="ctr" fontAlgn="b"/>
                      <a:r>
                        <a:rPr lang="en-US" sz="1600" b="1" i="0" u="none" strike="noStrike" dirty="0">
                          <a:solidFill>
                            <a:srgbClr val="000000"/>
                          </a:solidFill>
                          <a:latin typeface="Verdana" pitchFamily="34" charset="0"/>
                        </a:rPr>
                        <a:t>Sr 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Verdana" pitchFamily="34" charset="0"/>
                        </a:rPr>
                        <a:t>Item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Verdana" pitchFamily="34" charset="0"/>
                        </a:rPr>
                        <a:t>Quantity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Verdana" pitchFamily="34" charset="0"/>
                        </a:rPr>
                        <a:t>Reason/comments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Verdana" pitchFamily="34" charset="0"/>
                        </a:rPr>
                        <a:t>Associate responsible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780">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780">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780">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780">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780">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780">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780">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780">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94177">
                <a:tc gridSpan="2">
                  <a:txBody>
                    <a:bodyPr/>
                    <a:lstStyle/>
                    <a:p>
                      <a:pPr algn="l" fontAlgn="b"/>
                      <a:r>
                        <a:rPr lang="en-US" sz="1600" b="0" i="0" u="none" strike="noStrike" dirty="0">
                          <a:solidFill>
                            <a:srgbClr val="000000"/>
                          </a:solidFill>
                          <a:latin typeface="Verdana" pitchFamily="34" charset="0"/>
                        </a:rPr>
                        <a:t>Made by: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600" b="0" i="0" u="none" strike="noStrike" dirty="0">
                          <a:solidFill>
                            <a:srgbClr val="000000"/>
                          </a:solidFill>
                          <a:latin typeface="Verdana" pitchFamily="34" charset="0"/>
                        </a:rPr>
                        <a:t>Approved by</a:t>
                      </a:r>
                      <a:r>
                        <a:rPr lang="en-US" sz="1600" b="0" i="0" u="none" strike="noStrike" dirty="0" smtClean="0">
                          <a:solidFill>
                            <a:srgbClr val="000000"/>
                          </a:solidFill>
                          <a:latin typeface="Verdana" pitchFamily="34" charset="0"/>
                        </a:rPr>
                        <a:t>:</a:t>
                      </a:r>
                    </a:p>
                    <a:p>
                      <a:pPr algn="l" fontAlgn="b"/>
                      <a:endParaRPr lang="en-US" sz="1600" b="0" i="0" u="none" strike="noStrike" dirty="0">
                        <a:solidFill>
                          <a:srgbClr val="000000"/>
                        </a:solidFill>
                        <a:latin typeface="Verdana"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Verdana" pitchFamily="34" charset="0"/>
                        </a:rPr>
                        <a:t>F&amp;B controller</a:t>
                      </a:r>
                      <a:r>
                        <a:rPr lang="en-US" sz="1600" b="0" i="0" u="none" strike="noStrike" dirty="0" smtClean="0">
                          <a:solidFill>
                            <a:srgbClr val="000000"/>
                          </a:solidFill>
                          <a:latin typeface="Verdana" pitchFamily="34" charset="0"/>
                        </a:rPr>
                        <a:t>:</a:t>
                      </a:r>
                    </a:p>
                    <a:p>
                      <a:pPr algn="l" fontAlgn="b"/>
                      <a:endParaRPr lang="en-US" sz="1600" b="0" i="0" u="none" strike="noStrike" dirty="0">
                        <a:solidFill>
                          <a:srgbClr val="000000"/>
                        </a:solidFill>
                        <a:latin typeface="Verdana"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780">
                <a:tc gridSpan="5">
                  <a:txBody>
                    <a:bodyPr/>
                    <a:lstStyle/>
                    <a:p>
                      <a:pPr algn="ctr" fontAlgn="b"/>
                      <a:r>
                        <a:rPr lang="en-US" sz="16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Verdana" pitchFamily="34" charset="0"/>
              </a:rPr>
              <a:t>Kitchen liquor transfer log format</a:t>
            </a:r>
            <a:endParaRPr lang="en-US" sz="3200" b="1" dirty="0">
              <a:latin typeface="Verdana" pitchFamily="34" charset="0"/>
            </a:endParaRPr>
          </a:p>
        </p:txBody>
      </p:sp>
      <p:graphicFrame>
        <p:nvGraphicFramePr>
          <p:cNvPr id="4" name="Table 3"/>
          <p:cNvGraphicFramePr>
            <a:graphicFrameLocks noGrp="1"/>
          </p:cNvGraphicFramePr>
          <p:nvPr/>
        </p:nvGraphicFramePr>
        <p:xfrm>
          <a:off x="533399" y="1447800"/>
          <a:ext cx="7391402" cy="4293870"/>
        </p:xfrm>
        <a:graphic>
          <a:graphicData uri="http://schemas.openxmlformats.org/drawingml/2006/table">
            <a:tbl>
              <a:tblPr/>
              <a:tblGrid>
                <a:gridCol w="923324"/>
                <a:gridCol w="923324"/>
                <a:gridCol w="1846649"/>
                <a:gridCol w="923324"/>
                <a:gridCol w="1346515"/>
                <a:gridCol w="1428266"/>
              </a:tblGrid>
              <a:tr h="257175">
                <a:tc>
                  <a:txBody>
                    <a:bodyPr/>
                    <a:lstStyle/>
                    <a:p>
                      <a:pPr algn="ctr" fontAlgn="b"/>
                      <a:r>
                        <a:rPr lang="en-US" sz="1400" b="1" i="0" u="none" strike="noStrike" dirty="0">
                          <a:solidFill>
                            <a:srgbClr val="000000"/>
                          </a:solidFill>
                          <a:latin typeface="Verdana" pitchFamily="34" charset="0"/>
                        </a:rPr>
                        <a:t>Sl 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Verdana" pitchFamily="34" charset="0"/>
                        </a:rPr>
                        <a:t>Date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Verdana" pitchFamily="34" charset="0"/>
                        </a:rPr>
                        <a:t>Item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Verdana" pitchFamily="34" charset="0"/>
                        </a:rPr>
                        <a:t>Quantity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Verdana" pitchFamily="34" charset="0"/>
                        </a:rPr>
                        <a:t>Requested By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Verdana" pitchFamily="34" charset="0"/>
                        </a:rPr>
                        <a:t>Chef Signature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dirty="0">
                          <a:solidFill>
                            <a:srgbClr val="000000"/>
                          </a:solidFill>
                          <a:latin typeface="Verdana"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latin typeface="Verdana"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Allocation of Non-Revenue Transaction</a:t>
            </a:r>
            <a:endParaRPr lang="en-US" sz="3600" b="1" dirty="0"/>
          </a:p>
        </p:txBody>
      </p:sp>
      <p:sp>
        <p:nvSpPr>
          <p:cNvPr id="3" name="Content Placeholder 2"/>
          <p:cNvSpPr>
            <a:spLocks noGrp="1"/>
          </p:cNvSpPr>
          <p:nvPr>
            <p:ph idx="1"/>
          </p:nvPr>
        </p:nvSpPr>
        <p:spPr/>
        <p:txBody>
          <a:bodyPr>
            <a:noAutofit/>
          </a:bodyPr>
          <a:lstStyle/>
          <a:p>
            <a:pPr>
              <a:buNone/>
            </a:pPr>
            <a:r>
              <a:rPr lang="en-US" sz="2000" b="1" dirty="0" smtClean="0"/>
              <a:t>Standard:</a:t>
            </a:r>
            <a:r>
              <a:rPr lang="en-US" sz="2000" dirty="0" smtClean="0"/>
              <a:t> Cost for all non-revenue transactions is calculated and allocated to specified heads.</a:t>
            </a:r>
          </a:p>
          <a:p>
            <a:pPr>
              <a:buNone/>
            </a:pPr>
            <a:endParaRPr lang="en-US" sz="2000" b="1" dirty="0" smtClean="0"/>
          </a:p>
          <a:p>
            <a:pPr>
              <a:buNone/>
            </a:pPr>
            <a:r>
              <a:rPr lang="en-US" sz="2000" b="1" dirty="0" smtClean="0"/>
              <a:t>PROCEDURE</a:t>
            </a:r>
            <a:endParaRPr lang="en-US" sz="2000" dirty="0" smtClean="0"/>
          </a:p>
          <a:p>
            <a:pPr lvl="0"/>
            <a:r>
              <a:rPr lang="en-US" sz="2000" dirty="0" smtClean="0"/>
              <a:t>The cost of each and every item is allocated income head wise to do the adjustment in the F &amp; B cost.</a:t>
            </a:r>
          </a:p>
          <a:p>
            <a:pPr lvl="0"/>
            <a:r>
              <a:rPr lang="en-US" sz="2000" dirty="0" smtClean="0"/>
              <a:t>All KOT’s &amp; BOT’s should to be checked with POS for missing physical KOT’s &amp; BOT’s and a track should be kept for the same.</a:t>
            </a:r>
          </a:p>
          <a:p>
            <a:pPr lvl="0"/>
            <a:r>
              <a:rPr lang="en-US" sz="2000" dirty="0" smtClean="0"/>
              <a:t>In case of open bills / missing bills, it is to be kept at the outlet for 24 hours for clearance / reason. After the signature, the bill is raised in the concerned person’s name.</a:t>
            </a:r>
          </a:p>
          <a:p>
            <a:endParaRPr lang="en-US" sz="2000"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Taking Consumption as Per Sales</a:t>
            </a:r>
            <a:endParaRPr lang="en-US" sz="3600" b="1" dirty="0"/>
          </a:p>
        </p:txBody>
      </p:sp>
      <p:sp>
        <p:nvSpPr>
          <p:cNvPr id="3" name="Content Placeholder 2"/>
          <p:cNvSpPr>
            <a:spLocks noGrp="1"/>
          </p:cNvSpPr>
          <p:nvPr>
            <p:ph idx="1"/>
          </p:nvPr>
        </p:nvSpPr>
        <p:spPr/>
        <p:txBody>
          <a:bodyPr>
            <a:normAutofit/>
          </a:bodyPr>
          <a:lstStyle/>
          <a:p>
            <a:pPr>
              <a:buNone/>
            </a:pPr>
            <a:r>
              <a:rPr lang="en-US" sz="2400" dirty="0" smtClean="0"/>
              <a:t>F &amp; B Controller to tally physical stock of all</a:t>
            </a:r>
          </a:p>
          <a:p>
            <a:pPr>
              <a:buNone/>
            </a:pPr>
            <a:r>
              <a:rPr lang="en-US" sz="2400" dirty="0" smtClean="0"/>
              <a:t>alcoholic and non alcoholic (energy drink etc.)</a:t>
            </a:r>
          </a:p>
          <a:p>
            <a:pPr>
              <a:buNone/>
            </a:pPr>
            <a:r>
              <a:rPr lang="en-US" sz="2400" dirty="0" smtClean="0"/>
              <a:t>beverages against the consumption sheet of</a:t>
            </a:r>
          </a:p>
          <a:p>
            <a:pPr>
              <a:buNone/>
            </a:pPr>
            <a:r>
              <a:rPr lang="en-US" sz="2400" dirty="0" smtClean="0"/>
              <a:t>previous day on a – </a:t>
            </a:r>
          </a:p>
          <a:p>
            <a:r>
              <a:rPr lang="en-US" sz="2400" dirty="0" smtClean="0"/>
              <a:t>Daily (Beer &amp; running brands)</a:t>
            </a:r>
          </a:p>
          <a:p>
            <a:r>
              <a:rPr lang="en-US" sz="2400" dirty="0" smtClean="0"/>
              <a:t>Fortnightly (full stock)</a:t>
            </a:r>
          </a:p>
          <a:p>
            <a:pPr>
              <a:buNone/>
            </a:pPr>
            <a:r>
              <a:rPr lang="en-US" sz="2400" dirty="0" smtClean="0"/>
              <a:t>basis.</a:t>
            </a:r>
            <a:endParaRPr lang="en-US" sz="2400"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Stock taking procedure</a:t>
            </a:r>
            <a:endParaRPr lang="en-US" sz="3600" b="1" dirty="0">
              <a:latin typeface="Verdana" pitchFamily="34" charset="0"/>
            </a:endParaRPr>
          </a:p>
        </p:txBody>
      </p:sp>
      <p:sp>
        <p:nvSpPr>
          <p:cNvPr id="3" name="Content Placeholder 2"/>
          <p:cNvSpPr>
            <a:spLocks noGrp="1"/>
          </p:cNvSpPr>
          <p:nvPr>
            <p:ph idx="1"/>
          </p:nvPr>
        </p:nvSpPr>
        <p:spPr/>
        <p:txBody>
          <a:bodyPr>
            <a:normAutofit fontScale="62500" lnSpcReduction="20000"/>
          </a:bodyPr>
          <a:lstStyle/>
          <a:p>
            <a:r>
              <a:rPr lang="en-US" b="1" dirty="0" smtClean="0"/>
              <a:t>Running Stock </a:t>
            </a:r>
          </a:p>
          <a:p>
            <a:pPr>
              <a:buNone/>
            </a:pPr>
            <a:r>
              <a:rPr lang="en-US" dirty="0" smtClean="0"/>
              <a:t>	F &amp; Controller to take physical stock of all running brands (ref. consumption report) along with checking beer lines during morning shift. Report variance if any to the Outlet Manager &amp; update Bar Book.</a:t>
            </a:r>
          </a:p>
          <a:p>
            <a:r>
              <a:rPr lang="en-US" b="1" dirty="0" smtClean="0"/>
              <a:t>Through Check</a:t>
            </a:r>
          </a:p>
          <a:p>
            <a:pPr>
              <a:buNone/>
            </a:pPr>
            <a:r>
              <a:rPr lang="en-US" dirty="0" smtClean="0"/>
              <a:t>	F &amp; Controller to take physical stock for all available brands on a weekly / fortnightly basis tallying stock in hand stock of the Bar Book. Report variance if any to the Outlet Manager.</a:t>
            </a:r>
          </a:p>
          <a:p>
            <a:r>
              <a:rPr lang="en-US" b="1" dirty="0" smtClean="0"/>
              <a:t>Mystery Check</a:t>
            </a:r>
          </a:p>
          <a:p>
            <a:pPr>
              <a:buNone/>
            </a:pPr>
            <a:r>
              <a:rPr lang="en-US" dirty="0" smtClean="0"/>
              <a:t>	F &amp; Controller to take mystery check’s anytime around the day &amp; report variance if any to the Outlet Manager.</a:t>
            </a:r>
          </a:p>
          <a:p>
            <a:r>
              <a:rPr lang="en-US" b="1" dirty="0" smtClean="0"/>
              <a:t>Special Check</a:t>
            </a:r>
          </a:p>
          <a:p>
            <a:pPr>
              <a:buNone/>
            </a:pPr>
            <a:r>
              <a:rPr lang="en-US" dirty="0" smtClean="0"/>
              <a:t>	F &amp; B Controller to ensure through check post any promotional event at Hops N Grains.</a:t>
            </a:r>
          </a:p>
          <a:p>
            <a:endParaRPr lang="en-US" dirty="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dirty="0" smtClean="0">
                <a:latin typeface="Verdana" pitchFamily="34" charset="0"/>
              </a:rPr>
              <a:t>Daily Alcohol Inventory Sheet format</a:t>
            </a:r>
            <a:endParaRPr lang="en-US" sz="2800" b="1" dirty="0">
              <a:latin typeface="Verdana" pitchFamily="34" charset="0"/>
            </a:endParaRPr>
          </a:p>
        </p:txBody>
      </p:sp>
      <p:graphicFrame>
        <p:nvGraphicFramePr>
          <p:cNvPr id="4" name="Table 3"/>
          <p:cNvGraphicFramePr>
            <a:graphicFrameLocks noGrp="1"/>
          </p:cNvGraphicFramePr>
          <p:nvPr/>
        </p:nvGraphicFramePr>
        <p:xfrm>
          <a:off x="304800" y="1066803"/>
          <a:ext cx="8686802" cy="4876807"/>
        </p:xfrm>
        <a:graphic>
          <a:graphicData uri="http://schemas.openxmlformats.org/drawingml/2006/table">
            <a:tbl>
              <a:tblPr/>
              <a:tblGrid>
                <a:gridCol w="572167"/>
                <a:gridCol w="513683"/>
                <a:gridCol w="698046"/>
                <a:gridCol w="853168"/>
                <a:gridCol w="620486"/>
                <a:gridCol w="542925"/>
                <a:gridCol w="930729"/>
                <a:gridCol w="620486"/>
                <a:gridCol w="387804"/>
                <a:gridCol w="620486"/>
                <a:gridCol w="853168"/>
                <a:gridCol w="787852"/>
                <a:gridCol w="685802"/>
              </a:tblGrid>
              <a:tr h="234103">
                <a:tc>
                  <a:txBody>
                    <a:bodyPr/>
                    <a:lstStyle/>
                    <a:p>
                      <a:pPr algn="ctr" fontAlgn="b"/>
                      <a:r>
                        <a:rPr lang="en-US" sz="1200" b="0" i="0" u="none" strike="noStrike" dirty="0">
                          <a:solidFill>
                            <a:srgbClr val="000000"/>
                          </a:solidFill>
                          <a:latin typeface="Verdana" pitchFamily="34" charset="0"/>
                        </a:rPr>
                        <a:t>Date:</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0996">
                <a:tc>
                  <a:txBody>
                    <a:bodyPr/>
                    <a:lstStyle/>
                    <a:p>
                      <a:pPr algn="ctr" fontAlgn="b"/>
                      <a:r>
                        <a:rPr lang="en-US" sz="1200" b="0" i="0" u="none" strike="noStrike" dirty="0">
                          <a:solidFill>
                            <a:srgbClr val="000000"/>
                          </a:solidFill>
                          <a:latin typeface="Verdana" pitchFamily="34" charset="0"/>
                        </a:rPr>
                        <a:t>Sr No</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Item</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Opening stock</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Store pick up</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Total</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latin typeface="Verdana" pitchFamily="34" charset="0"/>
                        </a:rPr>
                        <a:t>Total </a:t>
                      </a:r>
                      <a:r>
                        <a:rPr lang="en-US" sz="1200" b="0" i="0" u="none" strike="noStrike" dirty="0">
                          <a:solidFill>
                            <a:srgbClr val="000000"/>
                          </a:solidFill>
                          <a:latin typeface="Verdana" pitchFamily="34" charset="0"/>
                        </a:rPr>
                        <a:t>sales</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Breakage/ spillage</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latin typeface="Verdana" pitchFamily="34" charset="0"/>
                        </a:rPr>
                        <a:t>Kitchen transfer</a:t>
                      </a:r>
                      <a:endParaRPr lang="en-US" sz="1200" b="0" i="0" u="none" strike="noStrike" dirty="0">
                        <a:solidFill>
                          <a:srgbClr val="000000"/>
                        </a:solidFill>
                        <a:latin typeface="Verdana" pitchFamily="34" charset="0"/>
                      </a:endParaRP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Total</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Closing stock</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Controllers physical</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Systems count</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Verdana" pitchFamily="34" charset="0"/>
                        </a:rPr>
                        <a:t>Variance</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1</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2</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3</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4</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5</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6</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7</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8</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9</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10</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11</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12</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13</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14</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15</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16</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17</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ctr" fontAlgn="b"/>
                      <a:r>
                        <a:rPr lang="en-US" sz="1200" b="0" i="0" u="none" strike="noStrike" dirty="0">
                          <a:solidFill>
                            <a:srgbClr val="000000"/>
                          </a:solidFill>
                          <a:latin typeface="Verdana" pitchFamily="34" charset="0"/>
                        </a:rPr>
                        <a:t>18</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r" fontAlgn="b"/>
                      <a:r>
                        <a:rPr lang="en-US" sz="1200" b="0" i="0" u="none" strike="noStrike" dirty="0">
                          <a:solidFill>
                            <a:srgbClr val="000000"/>
                          </a:solidFill>
                          <a:latin typeface="Verdana" pitchFamily="34" charset="0"/>
                        </a:rPr>
                        <a:t>19</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Verdana" pitchFamily="34" charset="0"/>
                        </a:rPr>
                        <a:t> </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3714">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w="6350" cap="flat" cmpd="sng" algn="ctr">
                      <a:solidFill>
                        <a:srgbClr val="000000"/>
                      </a:solidFill>
                      <a:prstDash val="solid"/>
                      <a:round/>
                      <a:headEnd type="none" w="med" len="med"/>
                      <a:tailEnd type="none" w="med" len="med"/>
                    </a:lnT>
                    <a:lnB>
                      <a:noFill/>
                    </a:lnB>
                  </a:tcPr>
                </a:tc>
              </a:tr>
              <a:tr h="193714">
                <a:tc gridSpan="3">
                  <a:txBody>
                    <a:bodyPr/>
                    <a:lstStyle/>
                    <a:p>
                      <a:pPr algn="l" fontAlgn="b"/>
                      <a:r>
                        <a:rPr lang="en-US" sz="1200" b="0" i="0" u="none" strike="noStrike" dirty="0">
                          <a:solidFill>
                            <a:srgbClr val="000000"/>
                          </a:solidFill>
                          <a:latin typeface="Verdana" pitchFamily="34" charset="0"/>
                        </a:rPr>
                        <a:t>Closing done by:</a:t>
                      </a:r>
                    </a:p>
                  </a:txBody>
                  <a:tcPr marL="6280" marR="6280" marT="62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w="635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b"/>
                      <a:r>
                        <a:rPr lang="en-US" sz="1200" b="0" i="0" u="none" strike="noStrike" dirty="0">
                          <a:solidFill>
                            <a:srgbClr val="000000"/>
                          </a:solidFill>
                          <a:latin typeface="Verdana" pitchFamily="34" charset="0"/>
                        </a:rPr>
                        <a:t>Manager:</a:t>
                      </a:r>
                    </a:p>
                  </a:txBody>
                  <a:tcPr marL="6280" marR="6280" marT="6280" marB="0" anchor="b">
                    <a:lnL>
                      <a:noFill/>
                    </a:lnL>
                    <a:lnR>
                      <a:noFill/>
                    </a:lnR>
                    <a:lnT>
                      <a:noFill/>
                    </a:lnT>
                    <a:lnB>
                      <a:noFill/>
                    </a:lnB>
                  </a:tcPr>
                </a:tc>
                <a:tc hMerge="1">
                  <a:txBody>
                    <a:bodyPr/>
                    <a:lstStyle/>
                    <a:p>
                      <a:endParaRPr lang="en-US"/>
                    </a:p>
                  </a:txBody>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a:noFill/>
                    </a:lnT>
                    <a:lnB>
                      <a:noFill/>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a:noFill/>
                    </a:lnT>
                    <a:lnB>
                      <a:noFill/>
                    </a:lnB>
                  </a:tcPr>
                </a:tc>
                <a:tc gridSpan="3">
                  <a:txBody>
                    <a:bodyPr/>
                    <a:lstStyle/>
                    <a:p>
                      <a:pPr algn="l" fontAlgn="b"/>
                      <a:r>
                        <a:rPr lang="en-US" sz="1200" b="0" i="0" u="none" strike="noStrike" dirty="0">
                          <a:solidFill>
                            <a:srgbClr val="000000"/>
                          </a:solidFill>
                          <a:latin typeface="Verdana" pitchFamily="34" charset="0"/>
                        </a:rPr>
                        <a:t>Controller</a:t>
                      </a:r>
                    </a:p>
                  </a:txBody>
                  <a:tcPr marL="6280" marR="6280" marT="628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a:noFill/>
                    </a:lnT>
                    <a:lnB>
                      <a:noFill/>
                    </a:lnB>
                  </a:tcPr>
                </a:tc>
                <a:tc>
                  <a:txBody>
                    <a:bodyPr/>
                    <a:lstStyle/>
                    <a:p>
                      <a:pPr algn="l" fontAlgn="b"/>
                      <a:endParaRPr lang="en-US" sz="1200" b="0" i="0" u="none" strike="noStrike" dirty="0">
                        <a:solidFill>
                          <a:srgbClr val="000000"/>
                        </a:solidFill>
                        <a:latin typeface="Verdana" pitchFamily="34" charset="0"/>
                      </a:endParaRPr>
                    </a:p>
                  </a:txBody>
                  <a:tcPr marL="6280" marR="6280" marT="628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Calculating Discrepancies</a:t>
            </a:r>
            <a:endParaRPr lang="en-US" sz="3600" dirty="0"/>
          </a:p>
        </p:txBody>
      </p:sp>
      <p:sp>
        <p:nvSpPr>
          <p:cNvPr id="3" name="Content Placeholder 2"/>
          <p:cNvSpPr>
            <a:spLocks noGrp="1"/>
          </p:cNvSpPr>
          <p:nvPr>
            <p:ph idx="1"/>
          </p:nvPr>
        </p:nvSpPr>
        <p:spPr/>
        <p:txBody>
          <a:bodyPr>
            <a:normAutofit/>
          </a:bodyPr>
          <a:lstStyle/>
          <a:p>
            <a:pPr lvl="0"/>
            <a:r>
              <a:rPr lang="en-US" sz="2000" dirty="0" smtClean="0"/>
              <a:t>After the inventory is done then the derived book balance should be matched with the physical balance of the liquor brand wise.</a:t>
            </a:r>
          </a:p>
          <a:p>
            <a:pPr lvl="0"/>
            <a:r>
              <a:rPr lang="en-US" sz="2000" dirty="0" smtClean="0"/>
              <a:t>If the book balance is more than the physical balance then there is a shortage.</a:t>
            </a:r>
          </a:p>
          <a:p>
            <a:pPr lvl="0"/>
            <a:r>
              <a:rPr lang="en-US" sz="2000" dirty="0" smtClean="0"/>
              <a:t>If the book balance is less than the physical balance then there is excess.</a:t>
            </a:r>
          </a:p>
          <a:p>
            <a:pPr lvl="0"/>
            <a:r>
              <a:rPr lang="en-US" sz="2000" dirty="0" smtClean="0"/>
              <a:t>For all the shortage the staff has to pay and excess is taken as next days opening balance. For shortages Memos are issued to concerned, </a:t>
            </a:r>
          </a:p>
          <a:p>
            <a:pPr lvl="0">
              <a:buNone/>
            </a:pPr>
            <a:r>
              <a:rPr lang="en-US" sz="2000" dirty="0" smtClean="0"/>
              <a:t>	within 48 hours the issues are to be sorted out.</a:t>
            </a:r>
          </a:p>
          <a:p>
            <a:endParaRPr lang="en-US" sz="2000"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
            </a:r>
            <a:br>
              <a:rPr lang="en-US" sz="3600" b="1" dirty="0" smtClean="0"/>
            </a:br>
            <a:r>
              <a:rPr lang="en-US" sz="3600" b="1" dirty="0" smtClean="0"/>
              <a:t>Spot Check</a:t>
            </a:r>
            <a:r>
              <a:rPr lang="en-US" sz="3600" dirty="0" smtClean="0"/>
              <a:t/>
            </a:r>
            <a:br>
              <a:rPr lang="en-US" sz="3600" dirty="0" smtClean="0"/>
            </a:br>
            <a:endParaRPr lang="en-US" sz="3600" dirty="0"/>
          </a:p>
        </p:txBody>
      </p:sp>
      <p:sp>
        <p:nvSpPr>
          <p:cNvPr id="3" name="Content Placeholder 2"/>
          <p:cNvSpPr>
            <a:spLocks noGrp="1"/>
          </p:cNvSpPr>
          <p:nvPr>
            <p:ph idx="1"/>
          </p:nvPr>
        </p:nvSpPr>
        <p:spPr/>
        <p:txBody>
          <a:bodyPr>
            <a:normAutofit/>
          </a:bodyPr>
          <a:lstStyle/>
          <a:p>
            <a:pPr lvl="0"/>
            <a:r>
              <a:rPr lang="en-US" sz="2000" dirty="0" smtClean="0"/>
              <a:t>The spot checks should be conducted at the bar or at the cash points to see that there are no malpractices going on.</a:t>
            </a:r>
          </a:p>
          <a:p>
            <a:pPr lvl="0"/>
            <a:r>
              <a:rPr lang="en-US" sz="2000" dirty="0" smtClean="0"/>
              <a:t>A person from controls should have the authority that, at any given point of time he can check any of the cash points or the bar and tallies the cash and stock as per the KOT’s &amp; BOT’s.</a:t>
            </a:r>
          </a:p>
          <a:p>
            <a:pPr lvl="0"/>
            <a:r>
              <a:rPr lang="en-US" sz="2000" dirty="0" smtClean="0"/>
              <a:t>If any cash is found short then the concerned cashier has to pay for the same.</a:t>
            </a:r>
          </a:p>
          <a:p>
            <a:pPr lvl="0"/>
            <a:r>
              <a:rPr lang="en-US" sz="2000" dirty="0" smtClean="0"/>
              <a:t>If there is any discrepancy found in the bar the concerned manager / bartender has to pay for it.</a:t>
            </a:r>
          </a:p>
          <a:p>
            <a:r>
              <a:rPr lang="en-US" sz="2000" dirty="0" smtClean="0"/>
              <a:t>KOT &amp; BOT cab be checked for all occupied table.</a:t>
            </a:r>
          </a:p>
          <a:p>
            <a:endParaRPr lang="en-US" sz="2000"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Calculating the Food &amp; Beverage Cost</a:t>
            </a:r>
            <a:endParaRPr lang="en-US" sz="3600" b="1" dirty="0"/>
          </a:p>
        </p:txBody>
      </p:sp>
      <p:sp>
        <p:nvSpPr>
          <p:cNvPr id="3" name="Content Placeholder 2"/>
          <p:cNvSpPr>
            <a:spLocks noGrp="1"/>
          </p:cNvSpPr>
          <p:nvPr>
            <p:ph idx="1"/>
          </p:nvPr>
        </p:nvSpPr>
        <p:spPr/>
        <p:txBody>
          <a:bodyPr>
            <a:noAutofit/>
          </a:bodyPr>
          <a:lstStyle/>
          <a:p>
            <a:pPr lvl="0"/>
            <a:r>
              <a:rPr lang="en-US" sz="2000" dirty="0" smtClean="0"/>
              <a:t>The beverage cost is the ratio of consumption to sales; the daily beverage cost should be calculated on a daily basis.</a:t>
            </a:r>
          </a:p>
          <a:p>
            <a:pPr lvl="0"/>
            <a:r>
              <a:rPr lang="en-US" sz="2000" dirty="0" smtClean="0"/>
              <a:t>In the daily beverage cost report the total issues are considered as consumption and the ratio of the consumption to revenue is known as gross food cost. </a:t>
            </a:r>
          </a:p>
          <a:p>
            <a:pPr lvl="0"/>
            <a:r>
              <a:rPr lang="en-US" sz="2000" dirty="0" smtClean="0"/>
              <a:t>The cost of all the non revenue transaction i.e. non chargeable KOT’s - personal and official are given credit; subtracted from the total cost of issue to get the net beverage cost.</a:t>
            </a:r>
          </a:p>
          <a:p>
            <a:pPr lvl="0"/>
            <a:r>
              <a:rPr lang="en-US" sz="2000" dirty="0" smtClean="0"/>
              <a:t>The monthly beverage cost is calculated on a monthly basis and in this the cost of the opening inventory &amp; the closing inventory is also considered and the cost of the net consumption is taken.</a:t>
            </a:r>
          </a:p>
          <a:p>
            <a:endParaRPr lang="en-US" sz="2000"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To Maintain Excise Records</a:t>
            </a:r>
            <a:endParaRPr lang="en-US" sz="3600" b="1" dirty="0"/>
          </a:p>
        </p:txBody>
      </p:sp>
      <p:sp>
        <p:nvSpPr>
          <p:cNvPr id="3" name="Content Placeholder 2"/>
          <p:cNvSpPr>
            <a:spLocks noGrp="1"/>
          </p:cNvSpPr>
          <p:nvPr>
            <p:ph idx="1"/>
          </p:nvPr>
        </p:nvSpPr>
        <p:spPr/>
        <p:txBody>
          <a:bodyPr>
            <a:normAutofit/>
          </a:bodyPr>
          <a:lstStyle/>
          <a:p>
            <a:pPr lvl="0"/>
            <a:r>
              <a:rPr lang="en-US" sz="2400" dirty="0" smtClean="0"/>
              <a:t>Liquor is an excise item, it  has to be governed as per the rules laid by the excise department.</a:t>
            </a:r>
          </a:p>
          <a:p>
            <a:pPr lvl="0"/>
            <a:r>
              <a:rPr lang="en-US" sz="2400" dirty="0" smtClean="0"/>
              <a:t>The movement of liquor is recorded i.e. purchase, consumption and the balance on a day to day basis is updated by the F &amp; B Controller (after physical check).</a:t>
            </a:r>
          </a:p>
          <a:p>
            <a:pPr lvl="0"/>
            <a:r>
              <a:rPr lang="en-US" sz="2400" dirty="0" smtClean="0"/>
              <a:t>The excise inspector (generally) pays his visit once in a month and checks the records and signs for the same.</a:t>
            </a:r>
          </a:p>
          <a:p>
            <a:pPr lvl="0"/>
            <a:r>
              <a:rPr lang="en-US" sz="2400" dirty="0" smtClean="0"/>
              <a:t>F &amp; B Controller and the Liaison Manager on this job</a:t>
            </a:r>
          </a:p>
          <a:p>
            <a:endParaRPr lang="en-US" sz="2400"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Inventory of Assets &amp; Operational Supplies</a:t>
            </a:r>
            <a:endParaRPr lang="en-US" sz="3200" b="1" dirty="0"/>
          </a:p>
        </p:txBody>
      </p:sp>
      <p:sp>
        <p:nvSpPr>
          <p:cNvPr id="3" name="Content Placeholder 2"/>
          <p:cNvSpPr>
            <a:spLocks noGrp="1"/>
          </p:cNvSpPr>
          <p:nvPr>
            <p:ph idx="1"/>
          </p:nvPr>
        </p:nvSpPr>
        <p:spPr/>
        <p:txBody>
          <a:bodyPr>
            <a:normAutofit/>
          </a:bodyPr>
          <a:lstStyle/>
          <a:p>
            <a:r>
              <a:rPr lang="en-US" sz="2000" dirty="0" smtClean="0"/>
              <a:t>All inventory to be done for all the capital purchase, operation purchases,</a:t>
            </a:r>
          </a:p>
          <a:p>
            <a:pPr>
              <a:buNone/>
            </a:pPr>
            <a:r>
              <a:rPr lang="en-US" sz="2000" dirty="0" smtClean="0"/>
              <a:t>	 cutlery, crockery, glassware &amp; service ware.</a:t>
            </a:r>
          </a:p>
          <a:p>
            <a:r>
              <a:rPr lang="en-US" sz="2000" dirty="0" smtClean="0"/>
              <a:t>The discrepancy is calculated on the available data / balance from the previous month and the issues from the store and discrepancy is calculated in terms of value also, and the same is taken with reference to the percentage to the revenue of the outlet</a:t>
            </a:r>
            <a:endParaRPr lang="en-US" sz="2000"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F &amp; Controllers Report</a:t>
            </a:r>
            <a:endParaRPr lang="en-US" sz="3600" b="1" dirty="0"/>
          </a:p>
        </p:txBody>
      </p:sp>
      <p:graphicFrame>
        <p:nvGraphicFramePr>
          <p:cNvPr id="4" name="Table 3"/>
          <p:cNvGraphicFramePr>
            <a:graphicFrameLocks noGrp="1"/>
          </p:cNvGraphicFramePr>
          <p:nvPr/>
        </p:nvGraphicFramePr>
        <p:xfrm>
          <a:off x="914398" y="1295401"/>
          <a:ext cx="7162802" cy="4651539"/>
        </p:xfrm>
        <a:graphic>
          <a:graphicData uri="http://schemas.openxmlformats.org/drawingml/2006/table">
            <a:tbl>
              <a:tblPr/>
              <a:tblGrid>
                <a:gridCol w="976746"/>
                <a:gridCol w="4310343"/>
                <a:gridCol w="1875713"/>
              </a:tblGrid>
              <a:tr h="475954">
                <a:tc>
                  <a:txBody>
                    <a:bodyPr/>
                    <a:lstStyle/>
                    <a:p>
                      <a:pPr marL="0" marR="0" algn="ctr">
                        <a:spcBef>
                          <a:spcPts val="0"/>
                        </a:spcBef>
                        <a:spcAft>
                          <a:spcPts val="0"/>
                        </a:spcAft>
                        <a:tabLst>
                          <a:tab pos="685800" algn="l"/>
                        </a:tabLst>
                      </a:pPr>
                      <a:r>
                        <a:rPr lang="en-US" sz="1400" b="1" dirty="0" smtClean="0">
                          <a:latin typeface="+mj-lt"/>
                          <a:ea typeface="Times New Roman"/>
                          <a:cs typeface="Times New Roman"/>
                        </a:rPr>
                        <a:t>SL. No</a:t>
                      </a:r>
                      <a:r>
                        <a:rPr lang="en-US" sz="1400" b="1" dirty="0">
                          <a:latin typeface="+mj-lt"/>
                          <a:ea typeface="Times New Roman"/>
                          <a:cs typeface="Times New Roman"/>
                        </a:rPr>
                        <a:t>.</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Reports To Be Generated</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Frequency of</a:t>
                      </a:r>
                      <a:endParaRPr lang="en-US" sz="1400" dirty="0">
                        <a:latin typeface="+mj-lt"/>
                        <a:ea typeface="Times New Roman"/>
                        <a:cs typeface="Times New Roman"/>
                      </a:endParaRPr>
                    </a:p>
                    <a:p>
                      <a:pPr marL="0" marR="0" algn="ctr">
                        <a:spcBef>
                          <a:spcPts val="0"/>
                        </a:spcBef>
                        <a:spcAft>
                          <a:spcPts val="0"/>
                        </a:spcAft>
                        <a:tabLst>
                          <a:tab pos="685800" algn="l"/>
                        </a:tabLst>
                      </a:pPr>
                      <a:r>
                        <a:rPr lang="en-US" sz="1400" b="1" dirty="0">
                          <a:latin typeface="+mj-lt"/>
                          <a:ea typeface="Times New Roman"/>
                          <a:cs typeface="Times New Roman"/>
                        </a:rPr>
                        <a:t>Preparation</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997">
                <a:tc>
                  <a:txBody>
                    <a:bodyPr/>
                    <a:lstStyle/>
                    <a:p>
                      <a:pPr marL="0" marR="0" algn="ctr">
                        <a:spcBef>
                          <a:spcPts val="0"/>
                        </a:spcBef>
                        <a:spcAft>
                          <a:spcPts val="0"/>
                        </a:spcAft>
                        <a:tabLst>
                          <a:tab pos="685800" algn="l"/>
                        </a:tabLst>
                      </a:pPr>
                      <a:r>
                        <a:rPr lang="en-US" sz="1400" dirty="0">
                          <a:latin typeface="+mj-lt"/>
                          <a:ea typeface="Times New Roman"/>
                          <a:cs typeface="Times New Roman"/>
                        </a:rPr>
                        <a:t>1</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DAILY FOOD CONSUMPTION REPORT</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Daily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993">
                <a:tc>
                  <a:txBody>
                    <a:bodyPr/>
                    <a:lstStyle/>
                    <a:p>
                      <a:pPr marL="0" marR="0" algn="ctr">
                        <a:spcBef>
                          <a:spcPts val="0"/>
                        </a:spcBef>
                        <a:spcAft>
                          <a:spcPts val="0"/>
                        </a:spcAft>
                        <a:tabLst>
                          <a:tab pos="685800" algn="l"/>
                        </a:tabLst>
                      </a:pPr>
                      <a:r>
                        <a:rPr lang="en-US" sz="1400" dirty="0">
                          <a:latin typeface="+mj-lt"/>
                          <a:ea typeface="Times New Roman"/>
                          <a:cs typeface="Times New Roman"/>
                        </a:rPr>
                        <a:t>2</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DAILY SPIRITS &amp; BEVERAGE CONSUMPTION REPORT</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Daily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997">
                <a:tc>
                  <a:txBody>
                    <a:bodyPr/>
                    <a:lstStyle/>
                    <a:p>
                      <a:pPr marL="0" marR="0" algn="ctr">
                        <a:spcBef>
                          <a:spcPts val="0"/>
                        </a:spcBef>
                        <a:spcAft>
                          <a:spcPts val="0"/>
                        </a:spcAft>
                        <a:tabLst>
                          <a:tab pos="685800" algn="l"/>
                        </a:tabLst>
                      </a:pPr>
                      <a:r>
                        <a:rPr lang="en-US" sz="1400" dirty="0">
                          <a:latin typeface="+mj-lt"/>
                          <a:ea typeface="Times New Roman"/>
                          <a:cs typeface="Times New Roman"/>
                        </a:rPr>
                        <a:t>3</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FOOD COST REPORT</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Monthly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997">
                <a:tc>
                  <a:txBody>
                    <a:bodyPr/>
                    <a:lstStyle/>
                    <a:p>
                      <a:pPr marL="0" marR="0" algn="ctr">
                        <a:spcBef>
                          <a:spcPts val="0"/>
                        </a:spcBef>
                        <a:spcAft>
                          <a:spcPts val="0"/>
                        </a:spcAft>
                        <a:tabLst>
                          <a:tab pos="685800" algn="l"/>
                        </a:tabLst>
                      </a:pPr>
                      <a:r>
                        <a:rPr lang="en-US" sz="1400" dirty="0">
                          <a:latin typeface="+mj-lt"/>
                          <a:ea typeface="Times New Roman"/>
                          <a:cs typeface="Times New Roman"/>
                        </a:rPr>
                        <a:t>4</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BEVERAGE COST REPORT</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Monthly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997">
                <a:tc>
                  <a:txBody>
                    <a:bodyPr/>
                    <a:lstStyle/>
                    <a:p>
                      <a:pPr marL="0" marR="0" algn="ctr">
                        <a:spcBef>
                          <a:spcPts val="0"/>
                        </a:spcBef>
                        <a:spcAft>
                          <a:spcPts val="0"/>
                        </a:spcAft>
                        <a:tabLst>
                          <a:tab pos="685800" algn="l"/>
                        </a:tabLst>
                      </a:pPr>
                      <a:r>
                        <a:rPr lang="en-US" sz="1400" dirty="0">
                          <a:latin typeface="+mj-lt"/>
                          <a:ea typeface="Times New Roman"/>
                          <a:cs typeface="Times New Roman"/>
                        </a:rPr>
                        <a:t>5</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MAINTAINING OF EXCISE REGISTER</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Daily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07">
                <a:tc>
                  <a:txBody>
                    <a:bodyPr/>
                    <a:lstStyle/>
                    <a:p>
                      <a:pPr marL="0" marR="0" algn="ctr">
                        <a:spcBef>
                          <a:spcPts val="0"/>
                        </a:spcBef>
                        <a:spcAft>
                          <a:spcPts val="0"/>
                        </a:spcAft>
                        <a:tabLst>
                          <a:tab pos="685800" algn="l"/>
                        </a:tabLst>
                      </a:pPr>
                      <a:r>
                        <a:rPr lang="en-US" sz="1400" dirty="0">
                          <a:latin typeface="+mj-lt"/>
                          <a:ea typeface="Times New Roman"/>
                          <a:cs typeface="Times New Roman"/>
                        </a:rPr>
                        <a:t>6</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MAINTAINING OF L-20 LICENSES</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Daily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993">
                <a:tc>
                  <a:txBody>
                    <a:bodyPr/>
                    <a:lstStyle/>
                    <a:p>
                      <a:pPr marL="0" marR="0" algn="ctr">
                        <a:spcBef>
                          <a:spcPts val="0"/>
                        </a:spcBef>
                        <a:spcAft>
                          <a:spcPts val="0"/>
                        </a:spcAft>
                        <a:tabLst>
                          <a:tab pos="685800" algn="l"/>
                        </a:tabLst>
                      </a:pPr>
                      <a:r>
                        <a:rPr lang="en-US" sz="1400" dirty="0">
                          <a:latin typeface="+mj-lt"/>
                          <a:ea typeface="Times New Roman"/>
                          <a:cs typeface="Times New Roman"/>
                        </a:rPr>
                        <a:t>7</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SUMMARY OF MEMO ISSUED (FOR SHORTAGES)</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Daily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993">
                <a:tc>
                  <a:txBody>
                    <a:bodyPr/>
                    <a:lstStyle/>
                    <a:p>
                      <a:pPr marL="0" marR="0" algn="ctr">
                        <a:spcBef>
                          <a:spcPts val="0"/>
                        </a:spcBef>
                        <a:spcAft>
                          <a:spcPts val="0"/>
                        </a:spcAft>
                        <a:tabLst>
                          <a:tab pos="685800" algn="l"/>
                        </a:tabLst>
                      </a:pPr>
                      <a:r>
                        <a:rPr lang="en-US" sz="1400" dirty="0">
                          <a:latin typeface="+mj-lt"/>
                          <a:ea typeface="Times New Roman"/>
                          <a:cs typeface="Times New Roman"/>
                        </a:rPr>
                        <a:t>8</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DETAILS OF NCK  (OFFICIAL / PERSONAL)</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Weekly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993">
                <a:tc>
                  <a:txBody>
                    <a:bodyPr/>
                    <a:lstStyle/>
                    <a:p>
                      <a:pPr marL="0" marR="0" algn="ctr">
                        <a:spcBef>
                          <a:spcPts val="0"/>
                        </a:spcBef>
                        <a:spcAft>
                          <a:spcPts val="0"/>
                        </a:spcAft>
                        <a:tabLst>
                          <a:tab pos="685800" algn="l"/>
                        </a:tabLst>
                      </a:pPr>
                      <a:r>
                        <a:rPr lang="en-US" sz="1400" dirty="0">
                          <a:latin typeface="+mj-lt"/>
                          <a:ea typeface="Times New Roman"/>
                          <a:cs typeface="Times New Roman"/>
                        </a:rPr>
                        <a:t>9</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STORE INVENTORY VARIATION REPORT</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Fortnightly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7986">
                <a:tc>
                  <a:txBody>
                    <a:bodyPr/>
                    <a:lstStyle/>
                    <a:p>
                      <a:pPr marL="0" marR="0" algn="ctr">
                        <a:spcBef>
                          <a:spcPts val="0"/>
                        </a:spcBef>
                        <a:spcAft>
                          <a:spcPts val="0"/>
                        </a:spcAft>
                        <a:tabLst>
                          <a:tab pos="685800" algn="l"/>
                        </a:tabLst>
                      </a:pPr>
                      <a:r>
                        <a:rPr lang="en-US" sz="1400" dirty="0">
                          <a:latin typeface="+mj-lt"/>
                          <a:ea typeface="Times New Roman"/>
                          <a:cs typeface="Times New Roman"/>
                        </a:rPr>
                        <a:t>10</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INVENTORY OF OPERATING SUPPLIES F&amp; B LINEN, CUTLERY, CROCKERY, GLASSWARE, SERVICE WARE &amp; CAPITAL GOODS</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Monthly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997">
                <a:tc>
                  <a:txBody>
                    <a:bodyPr/>
                    <a:lstStyle/>
                    <a:p>
                      <a:pPr marL="0" marR="0" algn="ctr">
                        <a:spcBef>
                          <a:spcPts val="0"/>
                        </a:spcBef>
                        <a:spcAft>
                          <a:spcPts val="0"/>
                        </a:spcAft>
                        <a:tabLst>
                          <a:tab pos="685800" algn="l"/>
                        </a:tabLst>
                      </a:pPr>
                      <a:r>
                        <a:rPr lang="en-US" sz="1400" dirty="0">
                          <a:latin typeface="+mj-lt"/>
                          <a:ea typeface="Times New Roman"/>
                          <a:cs typeface="Times New Roman"/>
                        </a:rPr>
                        <a:t>11</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MENU POPULARITY</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Monthly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997">
                <a:tc>
                  <a:txBody>
                    <a:bodyPr/>
                    <a:lstStyle/>
                    <a:p>
                      <a:pPr marL="0" marR="0" algn="ctr">
                        <a:spcBef>
                          <a:spcPts val="0"/>
                        </a:spcBef>
                        <a:spcAft>
                          <a:spcPts val="0"/>
                        </a:spcAft>
                        <a:tabLst>
                          <a:tab pos="685800" algn="l"/>
                        </a:tabLst>
                      </a:pPr>
                      <a:r>
                        <a:rPr lang="en-US" sz="1400" dirty="0">
                          <a:latin typeface="+mj-lt"/>
                          <a:ea typeface="Times New Roman"/>
                          <a:cs typeface="Times New Roman"/>
                        </a:rPr>
                        <a:t>12</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VOID BILL REPORT</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Daily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997">
                <a:tc>
                  <a:txBody>
                    <a:bodyPr/>
                    <a:lstStyle/>
                    <a:p>
                      <a:pPr marL="0" marR="0" algn="ctr">
                        <a:spcBef>
                          <a:spcPts val="0"/>
                        </a:spcBef>
                        <a:spcAft>
                          <a:spcPts val="0"/>
                        </a:spcAft>
                        <a:tabLst>
                          <a:tab pos="685800" algn="l"/>
                        </a:tabLst>
                      </a:pPr>
                      <a:r>
                        <a:rPr lang="en-US" sz="1400" dirty="0">
                          <a:latin typeface="+mj-lt"/>
                          <a:ea typeface="Times New Roman"/>
                          <a:cs typeface="Times New Roman"/>
                        </a:rPr>
                        <a:t>13</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685800" algn="l"/>
                        </a:tabLst>
                      </a:pPr>
                      <a:r>
                        <a:rPr lang="en-US" sz="1400" dirty="0">
                          <a:latin typeface="+mj-lt"/>
                          <a:ea typeface="Times New Roman"/>
                          <a:cs typeface="Times New Roman"/>
                        </a:rPr>
                        <a:t>BREAKAGE REPORT</a:t>
                      </a: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685800" algn="l"/>
                        </a:tabLst>
                      </a:pPr>
                      <a:r>
                        <a:rPr lang="en-US" sz="1400" b="1" dirty="0">
                          <a:latin typeface="+mj-lt"/>
                          <a:ea typeface="Times New Roman"/>
                          <a:cs typeface="Times New Roman"/>
                        </a:rPr>
                        <a:t>Monthly</a:t>
                      </a:r>
                      <a:endParaRPr lang="en-US" sz="1400" dirty="0">
                        <a:latin typeface="+mj-lt"/>
                        <a:ea typeface="Times New Roman"/>
                        <a:cs typeface="Times New Roman"/>
                      </a:endParaRPr>
                    </a:p>
                  </a:txBody>
                  <a:tcPr marL="63062" marR="630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Beverage Controls</a:t>
            </a:r>
            <a:br>
              <a:rPr lang="en-US" sz="3200" b="1" dirty="0" smtClean="0"/>
            </a:br>
            <a:r>
              <a:rPr lang="en-US" sz="2800" b="1" dirty="0" smtClean="0"/>
              <a:t>Purpose of stock control</a:t>
            </a:r>
            <a:endParaRPr lang="en-US" sz="2800" b="1" dirty="0"/>
          </a:p>
        </p:txBody>
      </p:sp>
      <p:sp>
        <p:nvSpPr>
          <p:cNvPr id="3" name="Content Placeholder 2"/>
          <p:cNvSpPr>
            <a:spLocks noGrp="1"/>
          </p:cNvSpPr>
          <p:nvPr>
            <p:ph idx="1"/>
          </p:nvPr>
        </p:nvSpPr>
        <p:spPr/>
        <p:txBody>
          <a:bodyPr>
            <a:noAutofit/>
          </a:bodyPr>
          <a:lstStyle/>
          <a:p>
            <a:pPr>
              <a:buNone/>
            </a:pPr>
            <a:r>
              <a:rPr lang="en-US" sz="1600" dirty="0" smtClean="0"/>
              <a:t>The Outlet Manager needs to know the value and the amount of stock of liquor and other</a:t>
            </a:r>
          </a:p>
          <a:p>
            <a:pPr>
              <a:buNone/>
            </a:pPr>
            <a:r>
              <a:rPr lang="en-US" sz="1600" dirty="0" smtClean="0"/>
              <a:t>Consumable items on his outlet – both in his bar and the cellar or store room. </a:t>
            </a:r>
          </a:p>
          <a:p>
            <a:pPr>
              <a:buNone/>
            </a:pPr>
            <a:endParaRPr lang="en-US" sz="1600" b="1" dirty="0" smtClean="0"/>
          </a:p>
          <a:p>
            <a:pPr>
              <a:buNone/>
            </a:pPr>
            <a:r>
              <a:rPr lang="en-US" sz="1600" b="1" dirty="0" smtClean="0"/>
              <a:t>Purposes Of Stock Control:</a:t>
            </a:r>
            <a:endParaRPr lang="en-US" sz="1600" dirty="0" smtClean="0"/>
          </a:p>
          <a:p>
            <a:pPr lvl="0"/>
            <a:r>
              <a:rPr lang="en-US" sz="1600" dirty="0" smtClean="0"/>
              <a:t>To make sure that adequate stocks are available when needed to meet demand.</a:t>
            </a:r>
          </a:p>
          <a:p>
            <a:pPr lvl="0"/>
            <a:r>
              <a:rPr lang="en-US" sz="1600" dirty="0" smtClean="0"/>
              <a:t>To ensure that too much stock either over all or in particular stock lines, is not being carried. No business can afford to have too much of its capital tied up in stock. Also there is a chance of perishables going bad if stored too long.</a:t>
            </a:r>
          </a:p>
          <a:p>
            <a:pPr lvl="0"/>
            <a:r>
              <a:rPr lang="en-US" sz="1600" dirty="0" smtClean="0"/>
              <a:t>To make sure that all the stocks are rotated. With the oldest stock being used first. FIFO.</a:t>
            </a:r>
          </a:p>
          <a:p>
            <a:pPr lvl="0"/>
            <a:r>
              <a:rPr lang="en-US" sz="1600" dirty="0" smtClean="0"/>
              <a:t>To analyze market trends and changing tastes, by seeing which items on the menu are popular and those that are not. This helps the business to be well tuned to the market. This way the stocks of the in demand drinks can be built up that of those that are less in demand will be slowly diminished. </a:t>
            </a:r>
          </a:p>
          <a:p>
            <a:pPr lvl="0"/>
            <a:r>
              <a:rPr lang="en-US" sz="1600" dirty="0" smtClean="0"/>
              <a:t>To check against loss and theft.</a:t>
            </a:r>
          </a:p>
          <a:p>
            <a:pPr lvl="0"/>
            <a:r>
              <a:rPr lang="en-US" sz="1600" dirty="0" smtClean="0"/>
              <a:t>To ascertain the value of stock sold and the value of the stock remaining, for the purposes of calculating profit and loss and the value of Hops N Grains.</a:t>
            </a:r>
          </a:p>
          <a:p>
            <a:endParaRPr lang="en-US" sz="1600" dirty="0" smtClean="0"/>
          </a:p>
          <a:p>
            <a:endParaRPr lang="en-US" sz="1600"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Beverage Controls (contd…) </a:t>
            </a:r>
            <a:br>
              <a:rPr lang="en-US" sz="3200" b="1" dirty="0" smtClean="0"/>
            </a:br>
            <a:r>
              <a:rPr lang="en-US" sz="2800" b="1" dirty="0" smtClean="0"/>
              <a:t>Stock Control Measures at the Bar</a:t>
            </a:r>
            <a:endParaRPr lang="en-US" sz="2800" dirty="0"/>
          </a:p>
        </p:txBody>
      </p:sp>
      <p:sp>
        <p:nvSpPr>
          <p:cNvPr id="3" name="Content Placeholder 2"/>
          <p:cNvSpPr>
            <a:spLocks noGrp="1"/>
          </p:cNvSpPr>
          <p:nvPr>
            <p:ph idx="1"/>
          </p:nvPr>
        </p:nvSpPr>
        <p:spPr/>
        <p:txBody>
          <a:bodyPr>
            <a:noAutofit/>
          </a:bodyPr>
          <a:lstStyle/>
          <a:p>
            <a:pPr lvl="0">
              <a:buNone/>
            </a:pPr>
            <a:r>
              <a:rPr lang="en-US" sz="1400" b="1" dirty="0" smtClean="0"/>
              <a:t>Par Stock:</a:t>
            </a:r>
            <a:r>
              <a:rPr lang="en-US" sz="1400" dirty="0" smtClean="0"/>
              <a:t> All the stock in the bar must be maintained at the levels of stock laid down by the</a:t>
            </a:r>
          </a:p>
          <a:p>
            <a:pPr lvl="0">
              <a:buNone/>
            </a:pPr>
            <a:r>
              <a:rPr lang="en-US" sz="1400" dirty="0" smtClean="0"/>
              <a:t>management. This is the “par stock” level. </a:t>
            </a:r>
          </a:p>
          <a:p>
            <a:pPr lvl="0">
              <a:buNone/>
            </a:pPr>
            <a:r>
              <a:rPr lang="en-US" sz="1400" b="1" dirty="0" smtClean="0"/>
              <a:t>Requisitioning Stock: </a:t>
            </a:r>
            <a:r>
              <a:rPr lang="en-US" sz="1400" dirty="0" smtClean="0"/>
              <a:t>It is always advisable at the end of a shift for the Senior Captain to requisition the</a:t>
            </a:r>
          </a:p>
          <a:p>
            <a:pPr lvl="0">
              <a:buNone/>
            </a:pPr>
            <a:r>
              <a:rPr lang="en-US" sz="1400" dirty="0" smtClean="0"/>
              <a:t>required items to get the bar stock up to the par. </a:t>
            </a:r>
          </a:p>
          <a:p>
            <a:pPr lvl="0">
              <a:buNone/>
            </a:pPr>
            <a:r>
              <a:rPr lang="en-US" sz="1400" b="1" dirty="0" smtClean="0"/>
              <a:t>Stocktaking: </a:t>
            </a:r>
            <a:r>
              <a:rPr lang="en-US" sz="1400" dirty="0" smtClean="0"/>
              <a:t>A count of stock, Stock take, should take place at regular intervals. Stocktaking involves</a:t>
            </a:r>
          </a:p>
          <a:p>
            <a:pPr lvl="0">
              <a:buNone/>
            </a:pPr>
            <a:r>
              <a:rPr lang="en-US" sz="1400" dirty="0" smtClean="0"/>
              <a:t>checking the actual stock against the available lists of stock called stock sheets.</a:t>
            </a:r>
          </a:p>
          <a:p>
            <a:pPr lvl="0">
              <a:buNone/>
            </a:pPr>
            <a:r>
              <a:rPr lang="en-US" sz="1400" b="1" dirty="0" smtClean="0"/>
              <a:t>Reconciliation:</a:t>
            </a:r>
            <a:r>
              <a:rPr lang="en-US" sz="1400" dirty="0" smtClean="0"/>
              <a:t> The consumption of stock in the bar, as recorded at stock taking, will be compared with</a:t>
            </a:r>
          </a:p>
          <a:p>
            <a:pPr lvl="0">
              <a:buNone/>
            </a:pPr>
            <a:r>
              <a:rPr lang="en-US" sz="1400" dirty="0" smtClean="0"/>
              <a:t>the sales recorded by the cash register to make sure that they balance.</a:t>
            </a:r>
          </a:p>
          <a:p>
            <a:pPr lvl="0">
              <a:buNone/>
            </a:pPr>
            <a:r>
              <a:rPr lang="en-US" sz="1400" b="1" dirty="0" smtClean="0"/>
              <a:t>Recording Sales:</a:t>
            </a:r>
            <a:r>
              <a:rPr lang="en-US" sz="1400" dirty="0" smtClean="0"/>
              <a:t> This is required to balance the sales with the consumption of stocks.</a:t>
            </a:r>
          </a:p>
          <a:p>
            <a:pPr lvl="0">
              <a:buNone/>
            </a:pPr>
            <a:r>
              <a:rPr lang="en-US" sz="1400" b="1" dirty="0" smtClean="0"/>
              <a:t>Dockets:</a:t>
            </a:r>
            <a:r>
              <a:rPr lang="en-US" sz="1400" dirty="0" smtClean="0"/>
              <a:t> Any drinks or bottles taken from the bar other than those recorded by cash sales through the</a:t>
            </a:r>
          </a:p>
          <a:p>
            <a:pPr lvl="0">
              <a:buNone/>
            </a:pPr>
            <a:r>
              <a:rPr lang="en-US" sz="1400" dirty="0" smtClean="0"/>
              <a:t>register must be recorded by dockets. </a:t>
            </a:r>
          </a:p>
          <a:p>
            <a:pPr lvl="0">
              <a:buNone/>
            </a:pPr>
            <a:r>
              <a:rPr lang="en-US" sz="1400" b="1" dirty="0" smtClean="0"/>
              <a:t>Breakages:</a:t>
            </a:r>
            <a:r>
              <a:rPr lang="en-US" sz="1400" dirty="0" smtClean="0"/>
              <a:t> Breakages must be recorded. Systems will vary, but often the value of a broken bottle will</a:t>
            </a:r>
          </a:p>
          <a:p>
            <a:pPr lvl="0">
              <a:buNone/>
            </a:pPr>
            <a:r>
              <a:rPr lang="en-US" sz="1400" dirty="0" smtClean="0"/>
              <a:t>have to be put through the cash register as well as noted on an appropriate docket.</a:t>
            </a:r>
          </a:p>
          <a:p>
            <a:pPr lvl="0">
              <a:buNone/>
            </a:pPr>
            <a:r>
              <a:rPr lang="en-US" sz="1400" b="1" dirty="0" smtClean="0"/>
              <a:t>Wastages:</a:t>
            </a:r>
            <a:r>
              <a:rPr lang="en-US" sz="1400" dirty="0" smtClean="0"/>
              <a:t> Wastages in beer, spirits, and consumables behind the bar are common place. To minimize</a:t>
            </a:r>
          </a:p>
          <a:p>
            <a:pPr lvl="0">
              <a:buNone/>
            </a:pPr>
            <a:r>
              <a:rPr lang="en-US" sz="1400" dirty="0" smtClean="0"/>
              <a:t>the effect of such wastages proper records should be kept so that they do not affect the sales reports</a:t>
            </a:r>
          </a:p>
          <a:p>
            <a:pPr lvl="0">
              <a:buNone/>
            </a:pPr>
            <a:r>
              <a:rPr lang="en-US" sz="1400" dirty="0" smtClean="0"/>
              <a:t>and the consumption sheet.</a:t>
            </a:r>
          </a:p>
          <a:p>
            <a:pPr lvl="0">
              <a:buNone/>
            </a:pPr>
            <a:r>
              <a:rPr lang="en-US" sz="1400" b="1" dirty="0" smtClean="0"/>
              <a:t>Spoilage sheet: </a:t>
            </a:r>
            <a:r>
              <a:rPr lang="en-US" sz="1400" dirty="0" smtClean="0"/>
              <a:t>This is a form or sheet that is used to record any wastages or breakages that take place</a:t>
            </a:r>
          </a:p>
          <a:p>
            <a:pPr lvl="0">
              <a:buNone/>
            </a:pPr>
            <a:r>
              <a:rPr lang="en-US" sz="1400" dirty="0" smtClean="0"/>
              <a:t>behind the bar. </a:t>
            </a:r>
          </a:p>
          <a:p>
            <a:endParaRPr lang="en-US" sz="1400"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Beverage Controls (contd…) </a:t>
            </a:r>
            <a:br>
              <a:rPr lang="en-US" sz="3200" b="1" dirty="0" smtClean="0"/>
            </a:br>
            <a:r>
              <a:rPr lang="en-US" sz="2800" b="1" dirty="0" smtClean="0"/>
              <a:t>Controlling Costs without Sacrificing Quality</a:t>
            </a:r>
            <a:endParaRPr lang="en-US" sz="2800" dirty="0"/>
          </a:p>
        </p:txBody>
      </p:sp>
      <p:sp>
        <p:nvSpPr>
          <p:cNvPr id="3" name="Content Placeholder 2"/>
          <p:cNvSpPr>
            <a:spLocks noGrp="1"/>
          </p:cNvSpPr>
          <p:nvPr>
            <p:ph idx="1"/>
          </p:nvPr>
        </p:nvSpPr>
        <p:spPr/>
        <p:txBody>
          <a:bodyPr>
            <a:noAutofit/>
          </a:bodyPr>
          <a:lstStyle/>
          <a:p>
            <a:pPr>
              <a:buNone/>
            </a:pPr>
            <a:r>
              <a:rPr lang="en-US" sz="1400" dirty="0" smtClean="0"/>
              <a:t>Outlet Managers / F &amp; Controller / Assistant Managers / Senior Captains / Captains must be</a:t>
            </a:r>
          </a:p>
          <a:p>
            <a:pPr>
              <a:buNone/>
            </a:pPr>
            <a:r>
              <a:rPr lang="en-US" sz="1400" dirty="0" smtClean="0"/>
              <a:t>on the lookout for the ways in which costs can be controlled. Some steps to control costs are:</a:t>
            </a:r>
          </a:p>
          <a:p>
            <a:pPr lvl="0"/>
            <a:r>
              <a:rPr lang="en-US" sz="1400" dirty="0" smtClean="0"/>
              <a:t>Put all product specifications in writing and see to it that they are strictly adhered to.</a:t>
            </a:r>
          </a:p>
          <a:p>
            <a:pPr lvl="0"/>
            <a:r>
              <a:rPr lang="en-US" sz="1400" dirty="0" smtClean="0"/>
              <a:t>Don’t allow suppliers to make decisions relative to quality, quantity and  delivery times.</a:t>
            </a:r>
          </a:p>
          <a:p>
            <a:pPr lvl="0"/>
            <a:r>
              <a:rPr lang="en-US" sz="1400" dirty="0" smtClean="0"/>
              <a:t>Conduct negotiations with suppliers. Its always best to buy quality products in bulk to minimize costs.</a:t>
            </a:r>
          </a:p>
          <a:p>
            <a:pPr lvl="0"/>
            <a:r>
              <a:rPr lang="en-US" sz="1400" dirty="0" smtClean="0"/>
              <a:t>Get competitive bids from other suppliers in the area.</a:t>
            </a:r>
          </a:p>
          <a:p>
            <a:pPr lvl="0"/>
            <a:r>
              <a:rPr lang="en-US" sz="1400" dirty="0" smtClean="0"/>
              <a:t>Develop par stock levels.</a:t>
            </a:r>
          </a:p>
          <a:p>
            <a:pPr lvl="0"/>
            <a:r>
              <a:rPr lang="en-US" sz="1400" dirty="0" smtClean="0"/>
              <a:t>Check inventory levels.</a:t>
            </a:r>
          </a:p>
          <a:p>
            <a:pPr lvl="0"/>
            <a:r>
              <a:rPr lang="en-US" sz="1400" dirty="0" smtClean="0"/>
              <a:t>Evaluate need for all items that have been ordered. Check if any of them could be eliminated and replaced at a lower cost without having to sacrifice on the quality.</a:t>
            </a:r>
          </a:p>
          <a:p>
            <a:pPr lvl="0"/>
            <a:r>
              <a:rPr lang="en-US" sz="1400" dirty="0" smtClean="0"/>
              <a:t>Consider bulk purchases for the items that are not perishable.</a:t>
            </a:r>
          </a:p>
          <a:p>
            <a:pPr lvl="0"/>
            <a:r>
              <a:rPr lang="en-US" sz="1400" dirty="0" smtClean="0"/>
              <a:t>Re-evaluate need for high cost items that have or add very little overall value to the consumer.</a:t>
            </a:r>
          </a:p>
          <a:p>
            <a:pPr lvl="0"/>
            <a:r>
              <a:rPr lang="en-US" sz="1400" dirty="0" smtClean="0"/>
              <a:t>Don’t under order. Bartenders will often find themselves with high inventory levels, which ties up money.</a:t>
            </a:r>
          </a:p>
          <a:p>
            <a:pPr lvl="0"/>
            <a:r>
              <a:rPr lang="en-US" sz="1400" dirty="0" smtClean="0"/>
              <a:t>A supplier may be willing to accept a lower price provided that he or she receives cash in advance at the time of delivery or shortly thereafter. This procedure is sometimes referred  to as CASH DISCOUNTS.</a:t>
            </a:r>
          </a:p>
          <a:p>
            <a:pPr lvl="0"/>
            <a:r>
              <a:rPr lang="en-US" sz="1400" dirty="0" smtClean="0"/>
              <a:t>Inspect all the orders received to ensure that the ordered product which includes quality and quantity, have been delivered.</a:t>
            </a:r>
          </a:p>
          <a:p>
            <a:pPr lvl="0"/>
            <a:r>
              <a:rPr lang="en-US" sz="1400" dirty="0" smtClean="0"/>
              <a:t>Discontinue unnecessary and wasteful supplier services.</a:t>
            </a:r>
          </a:p>
          <a:p>
            <a:endParaRPr lang="en-US" sz="1400" dirty="0" smtClean="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81000"/>
            <a:ext cx="7772400" cy="4114800"/>
          </a:xfrm>
        </p:spPr>
        <p:txBody>
          <a:bodyPr>
            <a:normAutofit/>
          </a:bodyPr>
          <a:lstStyle/>
          <a:p>
            <a:pPr fontAlgn="auto">
              <a:spcAft>
                <a:spcPts val="0"/>
              </a:spcAft>
              <a:defRPr/>
            </a:pPr>
            <a:r>
              <a:rPr lang="en-US" sz="4000" b="1" dirty="0" smtClean="0"/>
              <a:t/>
            </a:r>
            <a:br>
              <a:rPr lang="en-US" sz="4000" b="1" dirty="0" smtClean="0"/>
            </a:br>
            <a:r>
              <a:rPr lang="en-US" sz="4000" b="1" dirty="0" smtClean="0"/>
              <a:t/>
            </a:r>
            <a:br>
              <a:rPr lang="en-US" sz="4000" b="1" dirty="0" smtClean="0"/>
            </a:br>
            <a:r>
              <a:rPr lang="en-US" sz="4000" b="1" dirty="0" smtClean="0"/>
              <a:t>Have Fun!</a:t>
            </a:r>
            <a:endParaRPr lang="en-US" sz="4000" b="1" dirty="0"/>
          </a:p>
        </p:txBody>
      </p:sp>
      <p:sp>
        <p:nvSpPr>
          <p:cNvPr id="35843" name="Subtitle 4"/>
          <p:cNvSpPr>
            <a:spLocks noGrp="1"/>
          </p:cNvSpPr>
          <p:nvPr>
            <p:ph type="subTitle" idx="1"/>
          </p:nvPr>
        </p:nvSpPr>
        <p:spPr>
          <a:xfrm>
            <a:off x="685800" y="1828800"/>
            <a:ext cx="8077200" cy="1500188"/>
          </a:xfrm>
        </p:spPr>
        <p:txBody>
          <a:bodyPr>
            <a:normAutofit/>
          </a:bodyPr>
          <a:lstStyle/>
          <a:p>
            <a:r>
              <a:rPr lang="en-US" sz="2000" dirty="0" smtClean="0">
                <a:latin typeface="Gill Sans MT" pitchFamily="34" charset="0"/>
              </a:rPr>
              <a:t>Remember…Make it count for the Guest!</a:t>
            </a:r>
          </a:p>
        </p:txBody>
      </p:sp>
      <p:pic>
        <p:nvPicPr>
          <p:cNvPr id="7170" name="Picture 2" descr="C:\Program Files\Microsoft Office\MEDIA\CAGCAT10\j0299125.wmf"/>
          <p:cNvPicPr>
            <a:picLocks noChangeAspect="1" noChangeArrowheads="1"/>
          </p:cNvPicPr>
          <p:nvPr/>
        </p:nvPicPr>
        <p:blipFill>
          <a:blip r:embed="rId3"/>
          <a:srcRect/>
          <a:stretch>
            <a:fillRect/>
          </a:stretch>
        </p:blipFill>
        <p:spPr bwMode="auto">
          <a:xfrm>
            <a:off x="1295400" y="1524000"/>
            <a:ext cx="1100023" cy="1805026"/>
          </a:xfrm>
          <a:prstGeom prst="rect">
            <a:avLst/>
          </a:prstGeom>
          <a:noFill/>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1867</TotalTime>
  <Words>13941</Words>
  <Application>Microsoft Office PowerPoint</Application>
  <PresentationFormat>On-screen Show (4:3)</PresentationFormat>
  <Paragraphs>2894</Paragraphs>
  <Slides>160</Slides>
  <Notes>160</Notes>
  <HiddenSlides>0</HiddenSlides>
  <MMClips>0</MMClips>
  <ScaleCrop>false</ScaleCrop>
  <HeadingPairs>
    <vt:vector size="4" baseType="variant">
      <vt:variant>
        <vt:lpstr>Theme</vt:lpstr>
      </vt:variant>
      <vt:variant>
        <vt:i4>1</vt:i4>
      </vt:variant>
      <vt:variant>
        <vt:lpstr>Slide Titles</vt:lpstr>
      </vt:variant>
      <vt:variant>
        <vt:i4>160</vt:i4>
      </vt:variant>
    </vt:vector>
  </HeadingPairs>
  <TitlesOfParts>
    <vt:vector size="161" baseType="lpstr">
      <vt:lpstr>Office Theme</vt:lpstr>
      <vt:lpstr>Hops &amp; Grains</vt:lpstr>
      <vt:lpstr>INDEX</vt:lpstr>
      <vt:lpstr>Outlet Opening Steps</vt:lpstr>
      <vt:lpstr>Opening of the Bar - Steps</vt:lpstr>
      <vt:lpstr>Opening of the Bar – Steps (Contd..)</vt:lpstr>
      <vt:lpstr>Opening of the Bar - Checklist</vt:lpstr>
      <vt:lpstr>Closing of the Bar - Steps</vt:lpstr>
      <vt:lpstr>Closing of the Bar – Steps (Contd..)</vt:lpstr>
      <vt:lpstr>Closing of the Bar – Steps (Cont..)</vt:lpstr>
      <vt:lpstr>Closing of the Bar - Checklist</vt:lpstr>
      <vt:lpstr>INDEX</vt:lpstr>
      <vt:lpstr>Opening of the restaurant - Steps</vt:lpstr>
      <vt:lpstr>Opening of the restaurant – Steps (Contd..)</vt:lpstr>
      <vt:lpstr>Slide 14</vt:lpstr>
      <vt:lpstr>         Side station inventory </vt:lpstr>
      <vt:lpstr>Opening of the Restaurant - Checklist</vt:lpstr>
      <vt:lpstr>Closing of the restaurant - Steps</vt:lpstr>
      <vt:lpstr>Closing of the restaurant – Steps (Contd..)</vt:lpstr>
      <vt:lpstr>Closing of the Restaurant - Checklist</vt:lpstr>
      <vt:lpstr>INDEX</vt:lpstr>
      <vt:lpstr>Key Processes – Guest Service</vt:lpstr>
      <vt:lpstr>Greeting</vt:lpstr>
      <vt:lpstr>Guests Greeting at the entrance (in case they have a prior reservation) </vt:lpstr>
      <vt:lpstr>Guests Greeting at the entrance (in case they have a prior reservation) – contd... </vt:lpstr>
      <vt:lpstr>Reservation Timelines</vt:lpstr>
      <vt:lpstr>Reservation Handling Procedure</vt:lpstr>
      <vt:lpstr>Reservation Details</vt:lpstr>
      <vt:lpstr>Guests Greeting at the entrance (Case 1: In case they don’t have a prior reservation) </vt:lpstr>
      <vt:lpstr>Guests Greeting at the entrance (Case 2: In case they don’t have a prior reservation) </vt:lpstr>
      <vt:lpstr>Guests  Greeting at the entrance (Case 3: In case all tables are full)</vt:lpstr>
      <vt:lpstr>Guests  Greeting at the entrance (Case 3: In case all tables are full)..contd...</vt:lpstr>
      <vt:lpstr>Order Taking</vt:lpstr>
      <vt:lpstr>Slide 33</vt:lpstr>
      <vt:lpstr>Slide 34</vt:lpstr>
      <vt:lpstr>Seating a Guest</vt:lpstr>
      <vt:lpstr>Presenting Food &amp; Beverage Menu</vt:lpstr>
      <vt:lpstr>Slide 37</vt:lpstr>
      <vt:lpstr>Guest Lingo Phrases &amp; scenarios</vt:lpstr>
      <vt:lpstr>Service</vt:lpstr>
      <vt:lpstr>Beer Service</vt:lpstr>
      <vt:lpstr>Spirits Service</vt:lpstr>
      <vt:lpstr>Slide 42</vt:lpstr>
      <vt:lpstr>Cocktail &amp; Mocktail Service</vt:lpstr>
      <vt:lpstr>  Serving Wine &amp; Champagne  </vt:lpstr>
      <vt:lpstr>Serving Wine &amp; Champagne</vt:lpstr>
      <vt:lpstr>Opening of Red / White / Rose Wine Bottles</vt:lpstr>
      <vt:lpstr>Opening of Champagne Bottle </vt:lpstr>
      <vt:lpstr>Slide 48</vt:lpstr>
      <vt:lpstr>Serving Food Items  </vt:lpstr>
      <vt:lpstr>Slide 50</vt:lpstr>
      <vt:lpstr>Slide 51</vt:lpstr>
      <vt:lpstr>Checking back!</vt:lpstr>
      <vt:lpstr>Taking Repeat Orders Anticipating your guest (s) need (s) is the trick for Excellent Service!!!</vt:lpstr>
      <vt:lpstr>Billing</vt:lpstr>
      <vt:lpstr>Presenting the bill</vt:lpstr>
      <vt:lpstr>Slide 56</vt:lpstr>
      <vt:lpstr>Billing and feedback</vt:lpstr>
      <vt:lpstr>Your 2 minutes!!! (Feedback Form format)</vt:lpstr>
      <vt:lpstr>Customer Satisfaction Index Evaluation example</vt:lpstr>
      <vt:lpstr>Farewell</vt:lpstr>
      <vt:lpstr>Farewell </vt:lpstr>
      <vt:lpstr>INDEX</vt:lpstr>
      <vt:lpstr>Essentials &amp; Generic Standards </vt:lpstr>
      <vt:lpstr>Slide 64</vt:lpstr>
      <vt:lpstr>Slide 65</vt:lpstr>
      <vt:lpstr>Slide 66</vt:lpstr>
      <vt:lpstr>INDEX</vt:lpstr>
      <vt:lpstr>10 steps for Guest Delight  Responsibility – All Service personal</vt:lpstr>
      <vt:lpstr>Slide 69</vt:lpstr>
      <vt:lpstr>   Greeting and seating the guest </vt:lpstr>
      <vt:lpstr>Service of beverages </vt:lpstr>
      <vt:lpstr>Check for food or beverage order</vt:lpstr>
      <vt:lpstr>Placing appropriate accompaniments</vt:lpstr>
      <vt:lpstr>Serving the Food and Beverage</vt:lpstr>
      <vt:lpstr>Checking back </vt:lpstr>
      <vt:lpstr>Clearing and crumbing</vt:lpstr>
      <vt:lpstr> Offer more beverages </vt:lpstr>
      <vt:lpstr>INDEX</vt:lpstr>
      <vt:lpstr>Other Processes</vt:lpstr>
      <vt:lpstr>Matrix for Employee of the month (operational excellence)</vt:lpstr>
      <vt:lpstr>Incentive Procedures</vt:lpstr>
      <vt:lpstr>Tipping Procedure</vt:lpstr>
      <vt:lpstr>Tip Register</vt:lpstr>
      <vt:lpstr>Attendance Register</vt:lpstr>
      <vt:lpstr>Staff Authority</vt:lpstr>
      <vt:lpstr>Guest Service &amp; Focus  Making it count for the Guest! </vt:lpstr>
      <vt:lpstr>What is Guest Focus?</vt:lpstr>
      <vt:lpstr>Service Excellence</vt:lpstr>
      <vt:lpstr>Tips for Service Excellence</vt:lpstr>
      <vt:lpstr>Making Guests Feel Welcome…</vt:lpstr>
      <vt:lpstr>Speed &amp; Efficiency…</vt:lpstr>
      <vt:lpstr>Attentiveness…</vt:lpstr>
      <vt:lpstr>Suggestive Selling</vt:lpstr>
      <vt:lpstr>Suggestive Selling…</vt:lpstr>
      <vt:lpstr>Suggestive Selling…</vt:lpstr>
      <vt:lpstr>Reading Your Guest…</vt:lpstr>
      <vt:lpstr>Building Repeat Business…</vt:lpstr>
      <vt:lpstr>Personal Style &amp; Communicative Flair</vt:lpstr>
      <vt:lpstr>Voice Modulation</vt:lpstr>
      <vt:lpstr>Hearing vs. Listening vs. Repeating</vt:lpstr>
      <vt:lpstr>  Guest Service Cycle</vt:lpstr>
      <vt:lpstr>5 points you cant afford to forget!</vt:lpstr>
      <vt:lpstr>To End…</vt:lpstr>
      <vt:lpstr>Taking care of your equipment</vt:lpstr>
      <vt:lpstr>Operational Manual – Part II</vt:lpstr>
      <vt:lpstr>INDEX</vt:lpstr>
      <vt:lpstr>Company Policy linked to Food &amp; Beverage Service</vt:lpstr>
      <vt:lpstr>Slide 108</vt:lpstr>
      <vt:lpstr>Birthday &amp; Anniversary </vt:lpstr>
      <vt:lpstr>Birthday / Anniversary Slip</vt:lpstr>
      <vt:lpstr>Guest Complaints </vt:lpstr>
      <vt:lpstr>Festive Greetings</vt:lpstr>
      <vt:lpstr>Health</vt:lpstr>
      <vt:lpstr>Safety</vt:lpstr>
      <vt:lpstr>Security</vt:lpstr>
      <vt:lpstr>HR</vt:lpstr>
      <vt:lpstr>Grooming Policy (Her)</vt:lpstr>
      <vt:lpstr>Grooming Policy (His)</vt:lpstr>
      <vt:lpstr>Grooming Policy  (Top Management)</vt:lpstr>
      <vt:lpstr>Ethical Behavior</vt:lpstr>
      <vt:lpstr>INDEX</vt:lpstr>
      <vt:lpstr>Reporting procedures &amp; format</vt:lpstr>
      <vt:lpstr>Reporting Procedure</vt:lpstr>
      <vt:lpstr>Log Book - Format</vt:lpstr>
      <vt:lpstr>Daily Sales Report - Format</vt:lpstr>
      <vt:lpstr>Promotion Evaluation Report (PER) Format</vt:lpstr>
      <vt:lpstr>Alcohol Requisition Format</vt:lpstr>
      <vt:lpstr>Non Alcoholic Beverages Requisition Format</vt:lpstr>
      <vt:lpstr>Daily Cashiers Summary Report</vt:lpstr>
      <vt:lpstr>Sales Report Records… (auto generated from POS)</vt:lpstr>
      <vt:lpstr>Sales Report Records… (auto generated from POS) – contd…</vt:lpstr>
      <vt:lpstr>Consumption Report Records… (auto generated from POS)</vt:lpstr>
      <vt:lpstr>INDEX</vt:lpstr>
      <vt:lpstr>Budgeting procedures and format</vt:lpstr>
      <vt:lpstr>Monthly profit and loss statement format</vt:lpstr>
      <vt:lpstr>Daily Sales Report</vt:lpstr>
      <vt:lpstr>Other Reports</vt:lpstr>
      <vt:lpstr>Management Information System (MIS)   Timelines</vt:lpstr>
      <vt:lpstr>INDEX</vt:lpstr>
      <vt:lpstr>Control procedures &amp; format</vt:lpstr>
      <vt:lpstr>Control Procedures</vt:lpstr>
      <vt:lpstr>Detailed list of Jobs for F &amp; B Controller</vt:lpstr>
      <vt:lpstr>Collection of KOT’s &amp; BOT’s</vt:lpstr>
      <vt:lpstr>Breakage Register Format</vt:lpstr>
      <vt:lpstr>Wastage/spillage sheet format</vt:lpstr>
      <vt:lpstr>Kitchen liquor transfer log format</vt:lpstr>
      <vt:lpstr>Allocation of Non-Revenue Transaction</vt:lpstr>
      <vt:lpstr>Taking Consumption as Per Sales</vt:lpstr>
      <vt:lpstr>Stock taking procedure</vt:lpstr>
      <vt:lpstr>Daily Alcohol Inventory Sheet format</vt:lpstr>
      <vt:lpstr>Calculating Discrepancies</vt:lpstr>
      <vt:lpstr> Spot Check </vt:lpstr>
      <vt:lpstr>Calculating the Food &amp; Beverage Cost</vt:lpstr>
      <vt:lpstr>To Maintain Excise Records</vt:lpstr>
      <vt:lpstr>Inventory of Assets &amp; Operational Supplies</vt:lpstr>
      <vt:lpstr>F &amp; Controllers Report</vt:lpstr>
      <vt:lpstr>Beverage Controls Purpose of stock control</vt:lpstr>
      <vt:lpstr>Beverage Controls (contd…)  Stock Control Measures at the Bar</vt:lpstr>
      <vt:lpstr>Beverage Controls (contd…)  Controlling Costs without Sacrificing Quality</vt:lpstr>
      <vt:lpstr>  Have Fun!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Hops &amp; Grains</dc:title>
  <dc:creator>PC(Tulleeho)</dc:creator>
  <cp:lastModifiedBy>Activated User</cp:lastModifiedBy>
  <cp:revision>408</cp:revision>
  <dcterms:created xsi:type="dcterms:W3CDTF">2010-06-16T21:53:54Z</dcterms:created>
  <dcterms:modified xsi:type="dcterms:W3CDTF">2010-07-06T11:18:33Z</dcterms:modified>
</cp:coreProperties>
</file>